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0.jpg" ContentType="image/jp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58" r:id="rId2"/>
  </p:sldMasterIdLst>
  <p:notesMasterIdLst>
    <p:notesMasterId r:id="rId35"/>
  </p:notesMasterIdLst>
  <p:sldIdLst>
    <p:sldId id="256" r:id="rId3"/>
    <p:sldId id="298" r:id="rId4"/>
    <p:sldId id="258" r:id="rId5"/>
    <p:sldId id="494" r:id="rId6"/>
    <p:sldId id="311" r:id="rId7"/>
    <p:sldId id="266" r:id="rId8"/>
    <p:sldId id="268" r:id="rId9"/>
    <p:sldId id="269" r:id="rId10"/>
    <p:sldId id="270" r:id="rId11"/>
    <p:sldId id="492" r:id="rId12"/>
    <p:sldId id="275" r:id="rId13"/>
    <p:sldId id="278" r:id="rId14"/>
    <p:sldId id="495" r:id="rId15"/>
    <p:sldId id="282" r:id="rId16"/>
    <p:sldId id="292" r:id="rId17"/>
    <p:sldId id="294" r:id="rId18"/>
    <p:sldId id="496" r:id="rId19"/>
    <p:sldId id="489" r:id="rId20"/>
    <p:sldId id="490" r:id="rId21"/>
    <p:sldId id="491" r:id="rId22"/>
    <p:sldId id="488" r:id="rId23"/>
    <p:sldId id="497" r:id="rId24"/>
    <p:sldId id="259" r:id="rId25"/>
    <p:sldId id="301" r:id="rId26"/>
    <p:sldId id="302" r:id="rId27"/>
    <p:sldId id="307" r:id="rId28"/>
    <p:sldId id="303" r:id="rId29"/>
    <p:sldId id="304" r:id="rId30"/>
    <p:sldId id="299" r:id="rId31"/>
    <p:sldId id="308" r:id="rId32"/>
    <p:sldId id="493" r:id="rId33"/>
    <p:sldId id="31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8" d="100"/>
          <a:sy n="108"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C5DB7-3DBC-4456-B421-42782A8199A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kumimoji="1" lang="ja-JP" altLang="en-US"/>
        </a:p>
      </dgm:t>
    </dgm:pt>
    <dgm:pt modelId="{2B9AF9F5-E817-4809-971A-0E5494952F20}">
      <dgm:prSet phldrT="[テキスト]" custT="1"/>
      <dgm:spPr/>
      <dgm:t>
        <a:bodyPr/>
        <a:lstStyle/>
        <a:p>
          <a:r>
            <a:rPr kumimoji="1" lang="ja-JP" altLang="en-US" sz="2000" dirty="0"/>
            <a:t>ユーザーの特性</a:t>
          </a:r>
        </a:p>
      </dgm:t>
    </dgm:pt>
    <dgm:pt modelId="{46E7A909-43A8-49D0-BC8F-3C7941A2421D}" type="parTrans" cxnId="{D422F382-35B0-4529-A42B-5ABAA95338D4}">
      <dgm:prSet/>
      <dgm:spPr/>
      <dgm:t>
        <a:bodyPr/>
        <a:lstStyle/>
        <a:p>
          <a:endParaRPr kumimoji="1" lang="ja-JP" altLang="en-US" sz="2000"/>
        </a:p>
      </dgm:t>
    </dgm:pt>
    <dgm:pt modelId="{B1A91A3A-2E13-43E7-BA9E-B65F28779682}" type="sibTrans" cxnId="{D422F382-35B0-4529-A42B-5ABAA95338D4}">
      <dgm:prSet/>
      <dgm:spPr/>
      <dgm:t>
        <a:bodyPr/>
        <a:lstStyle/>
        <a:p>
          <a:endParaRPr kumimoji="1" lang="ja-JP" altLang="en-US" sz="2000"/>
        </a:p>
      </dgm:t>
    </dgm:pt>
    <dgm:pt modelId="{2A24C24A-25B6-4CAE-8B7B-DC0C828CCCAB}">
      <dgm:prSet phldrT="[テキスト]" custT="1"/>
      <dgm:spPr/>
      <dgm:t>
        <a:bodyPr/>
        <a:lstStyle/>
        <a:p>
          <a:r>
            <a:rPr kumimoji="1" lang="ja-JP" altLang="en-US" sz="2000" dirty="0"/>
            <a:t>身体的特性</a:t>
          </a:r>
        </a:p>
      </dgm:t>
    </dgm:pt>
    <dgm:pt modelId="{BA655A63-8DDC-4C18-8354-1EE9BBFACE14}" type="parTrans" cxnId="{F5ABF379-C898-4CC7-8488-2B2535ADB694}">
      <dgm:prSet/>
      <dgm:spPr/>
      <dgm:t>
        <a:bodyPr/>
        <a:lstStyle/>
        <a:p>
          <a:endParaRPr kumimoji="1" lang="ja-JP" altLang="en-US" sz="2000"/>
        </a:p>
      </dgm:t>
    </dgm:pt>
    <dgm:pt modelId="{CED6D8E2-8600-42DD-AB8A-A27108F69082}" type="sibTrans" cxnId="{F5ABF379-C898-4CC7-8488-2B2535ADB694}">
      <dgm:prSet/>
      <dgm:spPr/>
      <dgm:t>
        <a:bodyPr/>
        <a:lstStyle/>
        <a:p>
          <a:endParaRPr kumimoji="1" lang="ja-JP" altLang="en-US" sz="2000"/>
        </a:p>
      </dgm:t>
    </dgm:pt>
    <dgm:pt modelId="{D6E848B6-1D2C-4EDA-92EA-01A52BE9B614}">
      <dgm:prSet phldrT="[テキスト]" custT="1"/>
      <dgm:spPr/>
      <dgm:t>
        <a:bodyPr/>
        <a:lstStyle/>
        <a:p>
          <a:r>
            <a:rPr kumimoji="1" lang="ja-JP" altLang="en-US" sz="2000" dirty="0"/>
            <a:t>知覚特性</a:t>
          </a:r>
        </a:p>
      </dgm:t>
    </dgm:pt>
    <dgm:pt modelId="{B8BFAC0A-04C7-40D3-A05C-D24D376F19BE}" type="parTrans" cxnId="{EE1ED9CF-9246-4AC8-A7B0-CCCFD4FB8405}">
      <dgm:prSet/>
      <dgm:spPr/>
      <dgm:t>
        <a:bodyPr/>
        <a:lstStyle/>
        <a:p>
          <a:endParaRPr kumimoji="1" lang="ja-JP" altLang="en-US" sz="2000"/>
        </a:p>
      </dgm:t>
    </dgm:pt>
    <dgm:pt modelId="{EFC85F12-2FA1-48B5-AEFD-DF7D85229CD8}" type="sibTrans" cxnId="{EE1ED9CF-9246-4AC8-A7B0-CCCFD4FB8405}">
      <dgm:prSet/>
      <dgm:spPr/>
      <dgm:t>
        <a:bodyPr/>
        <a:lstStyle/>
        <a:p>
          <a:endParaRPr kumimoji="1" lang="ja-JP" altLang="en-US" sz="2000"/>
        </a:p>
      </dgm:t>
    </dgm:pt>
    <dgm:pt modelId="{51BFEF8C-4EC3-443C-AA3B-C23D37309862}">
      <dgm:prSet phldrT="[テキスト]" custT="1"/>
      <dgm:spPr/>
      <dgm:t>
        <a:bodyPr/>
        <a:lstStyle/>
        <a:p>
          <a:r>
            <a:rPr kumimoji="1" lang="en-US" altLang="ja-JP" sz="2000" dirty="0"/>
            <a:t>VR</a:t>
          </a:r>
          <a:r>
            <a:rPr kumimoji="1" lang="ja-JP" altLang="en-US" sz="2000" dirty="0"/>
            <a:t>システム</a:t>
          </a:r>
        </a:p>
      </dgm:t>
    </dgm:pt>
    <dgm:pt modelId="{27C07D61-121B-4083-B103-7C0982F07CD9}" type="parTrans" cxnId="{5A95AE9B-335C-43B0-ADFB-92EE71172DA2}">
      <dgm:prSet/>
      <dgm:spPr/>
      <dgm:t>
        <a:bodyPr/>
        <a:lstStyle/>
        <a:p>
          <a:endParaRPr kumimoji="1" lang="ja-JP" altLang="en-US" sz="2000"/>
        </a:p>
      </dgm:t>
    </dgm:pt>
    <dgm:pt modelId="{D805D51F-11D0-47D3-BC33-0C755E46835E}" type="sibTrans" cxnId="{5A95AE9B-335C-43B0-ADFB-92EE71172DA2}">
      <dgm:prSet/>
      <dgm:spPr/>
      <dgm:t>
        <a:bodyPr/>
        <a:lstStyle/>
        <a:p>
          <a:endParaRPr kumimoji="1" lang="ja-JP" altLang="en-US" sz="2000"/>
        </a:p>
      </dgm:t>
    </dgm:pt>
    <dgm:pt modelId="{B08DA536-7E9D-49B2-BD64-49CC56BDBABB}">
      <dgm:prSet phldrT="[テキスト]" custT="1"/>
      <dgm:spPr/>
      <dgm:t>
        <a:bodyPr/>
        <a:lstStyle/>
        <a:p>
          <a:r>
            <a:rPr kumimoji="1" lang="ja-JP" altLang="en-US" sz="2000" dirty="0"/>
            <a:t>画質</a:t>
          </a:r>
        </a:p>
      </dgm:t>
    </dgm:pt>
    <dgm:pt modelId="{DCF6A917-3FE0-480B-B2BB-73180891720E}" type="parTrans" cxnId="{47EA68A3-DB18-4894-B8F3-632433345503}">
      <dgm:prSet/>
      <dgm:spPr/>
      <dgm:t>
        <a:bodyPr/>
        <a:lstStyle/>
        <a:p>
          <a:endParaRPr kumimoji="1" lang="ja-JP" altLang="en-US" sz="2000"/>
        </a:p>
      </dgm:t>
    </dgm:pt>
    <dgm:pt modelId="{41E93186-0DFC-42B8-AA4C-B8B72067474B}" type="sibTrans" cxnId="{47EA68A3-DB18-4894-B8F3-632433345503}">
      <dgm:prSet/>
      <dgm:spPr/>
      <dgm:t>
        <a:bodyPr/>
        <a:lstStyle/>
        <a:p>
          <a:endParaRPr kumimoji="1" lang="ja-JP" altLang="en-US" sz="2000"/>
        </a:p>
      </dgm:t>
    </dgm:pt>
    <dgm:pt modelId="{2F6A9B57-2695-4E91-B3CB-2E764E3B7570}">
      <dgm:prSet phldrT="[テキスト]" custT="1"/>
      <dgm:spPr/>
      <dgm:t>
        <a:bodyPr/>
        <a:lstStyle/>
        <a:p>
          <a:r>
            <a:rPr kumimoji="1" lang="ja-JP" altLang="en-US" sz="2000" dirty="0"/>
            <a:t>時間特性</a:t>
          </a:r>
        </a:p>
      </dgm:t>
    </dgm:pt>
    <dgm:pt modelId="{EB813156-7AC6-4B02-B95C-64736D507E78}" type="parTrans" cxnId="{5EAC12AE-6029-4163-B860-CFC19B3F39A9}">
      <dgm:prSet/>
      <dgm:spPr/>
      <dgm:t>
        <a:bodyPr/>
        <a:lstStyle/>
        <a:p>
          <a:endParaRPr kumimoji="1" lang="ja-JP" altLang="en-US" sz="2000"/>
        </a:p>
      </dgm:t>
    </dgm:pt>
    <dgm:pt modelId="{E7F4A943-F5B1-437F-812B-24CFDF3CCBAA}" type="sibTrans" cxnId="{5EAC12AE-6029-4163-B860-CFC19B3F39A9}">
      <dgm:prSet/>
      <dgm:spPr/>
      <dgm:t>
        <a:bodyPr/>
        <a:lstStyle/>
        <a:p>
          <a:endParaRPr kumimoji="1" lang="ja-JP" altLang="en-US" sz="2000"/>
        </a:p>
      </dgm:t>
    </dgm:pt>
    <dgm:pt modelId="{72D81917-0468-4749-9E6B-13C3D354254D}">
      <dgm:prSet phldrT="[テキスト]" custT="1"/>
      <dgm:spPr/>
      <dgm:t>
        <a:bodyPr/>
        <a:lstStyle/>
        <a:p>
          <a:r>
            <a:rPr kumimoji="1" lang="ja-JP" altLang="en-US" sz="2000" dirty="0"/>
            <a:t>使用方法</a:t>
          </a:r>
        </a:p>
      </dgm:t>
    </dgm:pt>
    <dgm:pt modelId="{2741BD83-9A7B-4C3C-A7E6-2A2C00A67583}" type="parTrans" cxnId="{61FD46AC-B364-4702-A58C-9693FC3DB883}">
      <dgm:prSet/>
      <dgm:spPr/>
      <dgm:t>
        <a:bodyPr/>
        <a:lstStyle/>
        <a:p>
          <a:endParaRPr kumimoji="1" lang="ja-JP" altLang="en-US" sz="2000"/>
        </a:p>
      </dgm:t>
    </dgm:pt>
    <dgm:pt modelId="{8721A5CB-2479-4141-8043-0AB52EA83597}" type="sibTrans" cxnId="{61FD46AC-B364-4702-A58C-9693FC3DB883}">
      <dgm:prSet/>
      <dgm:spPr/>
      <dgm:t>
        <a:bodyPr/>
        <a:lstStyle/>
        <a:p>
          <a:endParaRPr kumimoji="1" lang="ja-JP" altLang="en-US" sz="2000"/>
        </a:p>
      </dgm:t>
    </dgm:pt>
    <dgm:pt modelId="{70A0A3B9-0CB5-47CC-9682-8CA2941ADA30}">
      <dgm:prSet phldrT="[テキスト]" custT="1"/>
      <dgm:spPr/>
      <dgm:t>
        <a:bodyPr/>
        <a:lstStyle/>
        <a:p>
          <a:r>
            <a:rPr kumimoji="1" lang="ja-JP" altLang="en-US" sz="2000" dirty="0"/>
            <a:t>環境</a:t>
          </a:r>
        </a:p>
      </dgm:t>
    </dgm:pt>
    <dgm:pt modelId="{04DB6F95-D6C9-4570-AAB2-AF9D7D945B25}" type="parTrans" cxnId="{6AC92DCF-3667-478F-80E2-09BA171EEB51}">
      <dgm:prSet/>
      <dgm:spPr/>
      <dgm:t>
        <a:bodyPr/>
        <a:lstStyle/>
        <a:p>
          <a:endParaRPr kumimoji="1" lang="ja-JP" altLang="en-US" sz="2000"/>
        </a:p>
      </dgm:t>
    </dgm:pt>
    <dgm:pt modelId="{9C2EADA7-3670-43A3-BECD-BCD0267F4E8F}" type="sibTrans" cxnId="{6AC92DCF-3667-478F-80E2-09BA171EEB51}">
      <dgm:prSet/>
      <dgm:spPr/>
      <dgm:t>
        <a:bodyPr/>
        <a:lstStyle/>
        <a:p>
          <a:endParaRPr kumimoji="1" lang="ja-JP" altLang="en-US" sz="2000"/>
        </a:p>
      </dgm:t>
    </dgm:pt>
    <dgm:pt modelId="{7704CC2E-9324-4DB7-A24D-6B4E14A3F3A9}">
      <dgm:prSet phldrT="[テキスト]" custT="1"/>
      <dgm:spPr/>
      <dgm:t>
        <a:bodyPr/>
        <a:lstStyle/>
        <a:p>
          <a:r>
            <a:rPr kumimoji="1" lang="ja-JP" altLang="en-US" sz="2000" dirty="0"/>
            <a:t>課題</a:t>
          </a:r>
        </a:p>
      </dgm:t>
    </dgm:pt>
    <dgm:pt modelId="{D21F125E-ABC5-49B2-95F6-6EF06A1C0BEC}" type="parTrans" cxnId="{58829758-BC4C-455F-8C09-67F8E3E3A725}">
      <dgm:prSet/>
      <dgm:spPr/>
      <dgm:t>
        <a:bodyPr/>
        <a:lstStyle/>
        <a:p>
          <a:endParaRPr kumimoji="1" lang="ja-JP" altLang="en-US" sz="2000"/>
        </a:p>
      </dgm:t>
    </dgm:pt>
    <dgm:pt modelId="{4FDB54AF-8F38-461D-9ED5-7F1887604300}" type="sibTrans" cxnId="{58829758-BC4C-455F-8C09-67F8E3E3A725}">
      <dgm:prSet/>
      <dgm:spPr/>
      <dgm:t>
        <a:bodyPr/>
        <a:lstStyle/>
        <a:p>
          <a:endParaRPr kumimoji="1" lang="ja-JP" altLang="en-US" sz="2000"/>
        </a:p>
      </dgm:t>
    </dgm:pt>
    <dgm:pt modelId="{54EC7060-BD50-4A3B-A97C-03E36834E3C2}">
      <dgm:prSet phldrT="[テキスト]" custT="1"/>
      <dgm:spPr/>
      <dgm:t>
        <a:bodyPr/>
        <a:lstStyle/>
        <a:p>
          <a:r>
            <a:rPr kumimoji="1" lang="ja-JP" altLang="en-US" sz="2000" dirty="0"/>
            <a:t>インタラクション</a:t>
          </a:r>
        </a:p>
      </dgm:t>
    </dgm:pt>
    <dgm:pt modelId="{EB151C80-BDC8-4AAD-8245-B91C54BD8A96}" type="parTrans" cxnId="{C708DEB2-AC54-4B29-BEFB-9CDB047D081F}">
      <dgm:prSet/>
      <dgm:spPr/>
      <dgm:t>
        <a:bodyPr/>
        <a:lstStyle/>
        <a:p>
          <a:endParaRPr kumimoji="1" lang="ja-JP" altLang="en-US" sz="2000"/>
        </a:p>
      </dgm:t>
    </dgm:pt>
    <dgm:pt modelId="{DA875C55-BEA6-44A5-B1BF-0F6631CBAE96}" type="sibTrans" cxnId="{C708DEB2-AC54-4B29-BEFB-9CDB047D081F}">
      <dgm:prSet/>
      <dgm:spPr/>
      <dgm:t>
        <a:bodyPr/>
        <a:lstStyle/>
        <a:p>
          <a:endParaRPr kumimoji="1" lang="ja-JP" altLang="en-US" sz="2000"/>
        </a:p>
      </dgm:t>
    </dgm:pt>
    <dgm:pt modelId="{AB75E637-5CE2-41F9-B48C-62511B4B2F3A}" type="pres">
      <dgm:prSet presAssocID="{5BFC5DB7-3DBC-4456-B421-42782A8199AD}" presName="Name0" presStyleCnt="0">
        <dgm:presLayoutVars>
          <dgm:dir/>
          <dgm:animLvl val="lvl"/>
          <dgm:resizeHandles val="exact"/>
        </dgm:presLayoutVars>
      </dgm:prSet>
      <dgm:spPr/>
    </dgm:pt>
    <dgm:pt modelId="{296EFA12-AE38-4E09-8763-9470E7348D24}" type="pres">
      <dgm:prSet presAssocID="{2B9AF9F5-E817-4809-971A-0E5494952F20}" presName="composite" presStyleCnt="0"/>
      <dgm:spPr/>
    </dgm:pt>
    <dgm:pt modelId="{892DD168-E281-4647-BF9D-CF0C3A5E6A4E}" type="pres">
      <dgm:prSet presAssocID="{2B9AF9F5-E817-4809-971A-0E5494952F20}" presName="parTx" presStyleLbl="alignNode1" presStyleIdx="0" presStyleCnt="3">
        <dgm:presLayoutVars>
          <dgm:chMax val="0"/>
          <dgm:chPref val="0"/>
          <dgm:bulletEnabled val="1"/>
        </dgm:presLayoutVars>
      </dgm:prSet>
      <dgm:spPr/>
    </dgm:pt>
    <dgm:pt modelId="{356E2111-AA37-48D7-96AF-F2E2E268C568}" type="pres">
      <dgm:prSet presAssocID="{2B9AF9F5-E817-4809-971A-0E5494952F20}" presName="desTx" presStyleLbl="alignAccFollowNode1" presStyleIdx="0" presStyleCnt="3">
        <dgm:presLayoutVars>
          <dgm:bulletEnabled val="1"/>
        </dgm:presLayoutVars>
      </dgm:prSet>
      <dgm:spPr/>
    </dgm:pt>
    <dgm:pt modelId="{801709BB-D4FE-4F81-ABE7-C188137C11CC}" type="pres">
      <dgm:prSet presAssocID="{B1A91A3A-2E13-43E7-BA9E-B65F28779682}" presName="space" presStyleCnt="0"/>
      <dgm:spPr/>
    </dgm:pt>
    <dgm:pt modelId="{C1B7564B-3DA1-4A61-8252-C2DA142DD308}" type="pres">
      <dgm:prSet presAssocID="{51BFEF8C-4EC3-443C-AA3B-C23D37309862}" presName="composite" presStyleCnt="0"/>
      <dgm:spPr/>
    </dgm:pt>
    <dgm:pt modelId="{E334808B-B876-43E9-BFFC-0CA5D1DB47F5}" type="pres">
      <dgm:prSet presAssocID="{51BFEF8C-4EC3-443C-AA3B-C23D37309862}" presName="parTx" presStyleLbl="alignNode1" presStyleIdx="1" presStyleCnt="3">
        <dgm:presLayoutVars>
          <dgm:chMax val="0"/>
          <dgm:chPref val="0"/>
          <dgm:bulletEnabled val="1"/>
        </dgm:presLayoutVars>
      </dgm:prSet>
      <dgm:spPr/>
    </dgm:pt>
    <dgm:pt modelId="{9BD3DC35-C486-48D2-8C87-5D363E21CF92}" type="pres">
      <dgm:prSet presAssocID="{51BFEF8C-4EC3-443C-AA3B-C23D37309862}" presName="desTx" presStyleLbl="alignAccFollowNode1" presStyleIdx="1" presStyleCnt="3">
        <dgm:presLayoutVars>
          <dgm:bulletEnabled val="1"/>
        </dgm:presLayoutVars>
      </dgm:prSet>
      <dgm:spPr/>
    </dgm:pt>
    <dgm:pt modelId="{6CCCE174-43B1-4263-B7AD-9B02192B4C64}" type="pres">
      <dgm:prSet presAssocID="{D805D51F-11D0-47D3-BC33-0C755E46835E}" presName="space" presStyleCnt="0"/>
      <dgm:spPr/>
    </dgm:pt>
    <dgm:pt modelId="{38BCE8BE-47C5-47FE-A523-29E5FF8452CF}" type="pres">
      <dgm:prSet presAssocID="{72D81917-0468-4749-9E6B-13C3D354254D}" presName="composite" presStyleCnt="0"/>
      <dgm:spPr/>
    </dgm:pt>
    <dgm:pt modelId="{BA214C3E-B35E-41EF-93BC-35D8C53350F1}" type="pres">
      <dgm:prSet presAssocID="{72D81917-0468-4749-9E6B-13C3D354254D}" presName="parTx" presStyleLbl="alignNode1" presStyleIdx="2" presStyleCnt="3">
        <dgm:presLayoutVars>
          <dgm:chMax val="0"/>
          <dgm:chPref val="0"/>
          <dgm:bulletEnabled val="1"/>
        </dgm:presLayoutVars>
      </dgm:prSet>
      <dgm:spPr/>
    </dgm:pt>
    <dgm:pt modelId="{148CBED9-889A-4A59-A61B-558CF525FDCF}" type="pres">
      <dgm:prSet presAssocID="{72D81917-0468-4749-9E6B-13C3D354254D}" presName="desTx" presStyleLbl="alignAccFollowNode1" presStyleIdx="2" presStyleCnt="3">
        <dgm:presLayoutVars>
          <dgm:bulletEnabled val="1"/>
        </dgm:presLayoutVars>
      </dgm:prSet>
      <dgm:spPr/>
    </dgm:pt>
  </dgm:ptLst>
  <dgm:cxnLst>
    <dgm:cxn modelId="{9739EA02-C5CA-4002-AAE6-917132030BCB}" type="presOf" srcId="{2A24C24A-25B6-4CAE-8B7B-DC0C828CCCAB}" destId="{356E2111-AA37-48D7-96AF-F2E2E268C568}" srcOrd="0" destOrd="0" presId="urn:microsoft.com/office/officeart/2005/8/layout/hList1"/>
    <dgm:cxn modelId="{0B593011-7533-439E-9083-C8B9FF747059}" type="presOf" srcId="{2B9AF9F5-E817-4809-971A-0E5494952F20}" destId="{892DD168-E281-4647-BF9D-CF0C3A5E6A4E}" srcOrd="0" destOrd="0" presId="urn:microsoft.com/office/officeart/2005/8/layout/hList1"/>
    <dgm:cxn modelId="{12417A25-7CCA-478C-B35B-BDBBC5BEBEDD}" type="presOf" srcId="{D6E848B6-1D2C-4EDA-92EA-01A52BE9B614}" destId="{356E2111-AA37-48D7-96AF-F2E2E268C568}" srcOrd="0" destOrd="1" presId="urn:microsoft.com/office/officeart/2005/8/layout/hList1"/>
    <dgm:cxn modelId="{7D1AF748-E037-45F5-BC92-1E53180D5415}" type="presOf" srcId="{7704CC2E-9324-4DB7-A24D-6B4E14A3F3A9}" destId="{148CBED9-889A-4A59-A61B-558CF525FDCF}" srcOrd="0" destOrd="1" presId="urn:microsoft.com/office/officeart/2005/8/layout/hList1"/>
    <dgm:cxn modelId="{263A9E56-9719-4221-8789-32CBD5B9C341}" type="presOf" srcId="{B08DA536-7E9D-49B2-BD64-49CC56BDBABB}" destId="{9BD3DC35-C486-48D2-8C87-5D363E21CF92}" srcOrd="0" destOrd="0" presId="urn:microsoft.com/office/officeart/2005/8/layout/hList1"/>
    <dgm:cxn modelId="{58829758-BC4C-455F-8C09-67F8E3E3A725}" srcId="{72D81917-0468-4749-9E6B-13C3D354254D}" destId="{7704CC2E-9324-4DB7-A24D-6B4E14A3F3A9}" srcOrd="1" destOrd="0" parTransId="{D21F125E-ABC5-49B2-95F6-6EF06A1C0BEC}" sibTransId="{4FDB54AF-8F38-461D-9ED5-7F1887604300}"/>
    <dgm:cxn modelId="{AE84FF78-2761-491C-BF31-F75FDCF7732C}" type="presOf" srcId="{2F6A9B57-2695-4E91-B3CB-2E764E3B7570}" destId="{9BD3DC35-C486-48D2-8C87-5D363E21CF92}" srcOrd="0" destOrd="1" presId="urn:microsoft.com/office/officeart/2005/8/layout/hList1"/>
    <dgm:cxn modelId="{F5ABF379-C898-4CC7-8488-2B2535ADB694}" srcId="{2B9AF9F5-E817-4809-971A-0E5494952F20}" destId="{2A24C24A-25B6-4CAE-8B7B-DC0C828CCCAB}" srcOrd="0" destOrd="0" parTransId="{BA655A63-8DDC-4C18-8354-1EE9BBFACE14}" sibTransId="{CED6D8E2-8600-42DD-AB8A-A27108F69082}"/>
    <dgm:cxn modelId="{D422F382-35B0-4529-A42B-5ABAA95338D4}" srcId="{5BFC5DB7-3DBC-4456-B421-42782A8199AD}" destId="{2B9AF9F5-E817-4809-971A-0E5494952F20}" srcOrd="0" destOrd="0" parTransId="{46E7A909-43A8-49D0-BC8F-3C7941A2421D}" sibTransId="{B1A91A3A-2E13-43E7-BA9E-B65F28779682}"/>
    <dgm:cxn modelId="{672FF18A-F738-4480-99A9-AF623C5FCD23}" type="presOf" srcId="{54EC7060-BD50-4A3B-A97C-03E36834E3C2}" destId="{148CBED9-889A-4A59-A61B-558CF525FDCF}" srcOrd="0" destOrd="2" presId="urn:microsoft.com/office/officeart/2005/8/layout/hList1"/>
    <dgm:cxn modelId="{25FC2295-F277-4EA8-844A-35E28B10EE8C}" type="presOf" srcId="{51BFEF8C-4EC3-443C-AA3B-C23D37309862}" destId="{E334808B-B876-43E9-BFFC-0CA5D1DB47F5}" srcOrd="0" destOrd="0" presId="urn:microsoft.com/office/officeart/2005/8/layout/hList1"/>
    <dgm:cxn modelId="{5A95AE9B-335C-43B0-ADFB-92EE71172DA2}" srcId="{5BFC5DB7-3DBC-4456-B421-42782A8199AD}" destId="{51BFEF8C-4EC3-443C-AA3B-C23D37309862}" srcOrd="1" destOrd="0" parTransId="{27C07D61-121B-4083-B103-7C0982F07CD9}" sibTransId="{D805D51F-11D0-47D3-BC33-0C755E46835E}"/>
    <dgm:cxn modelId="{47EA68A3-DB18-4894-B8F3-632433345503}" srcId="{51BFEF8C-4EC3-443C-AA3B-C23D37309862}" destId="{B08DA536-7E9D-49B2-BD64-49CC56BDBABB}" srcOrd="0" destOrd="0" parTransId="{DCF6A917-3FE0-480B-B2BB-73180891720E}" sibTransId="{41E93186-0DFC-42B8-AA4C-B8B72067474B}"/>
    <dgm:cxn modelId="{61FD46AC-B364-4702-A58C-9693FC3DB883}" srcId="{5BFC5DB7-3DBC-4456-B421-42782A8199AD}" destId="{72D81917-0468-4749-9E6B-13C3D354254D}" srcOrd="2" destOrd="0" parTransId="{2741BD83-9A7B-4C3C-A7E6-2A2C00A67583}" sibTransId="{8721A5CB-2479-4141-8043-0AB52EA83597}"/>
    <dgm:cxn modelId="{5EAC12AE-6029-4163-B860-CFC19B3F39A9}" srcId="{51BFEF8C-4EC3-443C-AA3B-C23D37309862}" destId="{2F6A9B57-2695-4E91-B3CB-2E764E3B7570}" srcOrd="1" destOrd="0" parTransId="{EB813156-7AC6-4B02-B95C-64736D507E78}" sibTransId="{E7F4A943-F5B1-437F-812B-24CFDF3CCBAA}"/>
    <dgm:cxn modelId="{C708DEB2-AC54-4B29-BEFB-9CDB047D081F}" srcId="{72D81917-0468-4749-9E6B-13C3D354254D}" destId="{54EC7060-BD50-4A3B-A97C-03E36834E3C2}" srcOrd="2" destOrd="0" parTransId="{EB151C80-BDC8-4AAD-8245-B91C54BD8A96}" sibTransId="{DA875C55-BEA6-44A5-B1BF-0F6631CBAE96}"/>
    <dgm:cxn modelId="{B51C05B7-EADA-4098-965D-AFCF784AD57E}" type="presOf" srcId="{72D81917-0468-4749-9E6B-13C3D354254D}" destId="{BA214C3E-B35E-41EF-93BC-35D8C53350F1}" srcOrd="0" destOrd="0" presId="urn:microsoft.com/office/officeart/2005/8/layout/hList1"/>
    <dgm:cxn modelId="{B7562EC0-1EDC-4E29-AE4B-E90A9830B4F3}" type="presOf" srcId="{70A0A3B9-0CB5-47CC-9682-8CA2941ADA30}" destId="{148CBED9-889A-4A59-A61B-558CF525FDCF}" srcOrd="0" destOrd="0" presId="urn:microsoft.com/office/officeart/2005/8/layout/hList1"/>
    <dgm:cxn modelId="{6AC92DCF-3667-478F-80E2-09BA171EEB51}" srcId="{72D81917-0468-4749-9E6B-13C3D354254D}" destId="{70A0A3B9-0CB5-47CC-9682-8CA2941ADA30}" srcOrd="0" destOrd="0" parTransId="{04DB6F95-D6C9-4570-AAB2-AF9D7D945B25}" sibTransId="{9C2EADA7-3670-43A3-BECD-BCD0267F4E8F}"/>
    <dgm:cxn modelId="{EE1ED9CF-9246-4AC8-A7B0-CCCFD4FB8405}" srcId="{2B9AF9F5-E817-4809-971A-0E5494952F20}" destId="{D6E848B6-1D2C-4EDA-92EA-01A52BE9B614}" srcOrd="1" destOrd="0" parTransId="{B8BFAC0A-04C7-40D3-A05C-D24D376F19BE}" sibTransId="{EFC85F12-2FA1-48B5-AEFD-DF7D85229CD8}"/>
    <dgm:cxn modelId="{8B690CD2-5D2D-41DC-B4D8-16A5A3711531}" type="presOf" srcId="{5BFC5DB7-3DBC-4456-B421-42782A8199AD}" destId="{AB75E637-5CE2-41F9-B48C-62511B4B2F3A}" srcOrd="0" destOrd="0" presId="urn:microsoft.com/office/officeart/2005/8/layout/hList1"/>
    <dgm:cxn modelId="{D85AFCA0-B839-4933-8825-DF3BBA867865}" type="presParOf" srcId="{AB75E637-5CE2-41F9-B48C-62511B4B2F3A}" destId="{296EFA12-AE38-4E09-8763-9470E7348D24}" srcOrd="0" destOrd="0" presId="urn:microsoft.com/office/officeart/2005/8/layout/hList1"/>
    <dgm:cxn modelId="{B0F187DF-8876-40BB-9D3D-C3CC876C74D5}" type="presParOf" srcId="{296EFA12-AE38-4E09-8763-9470E7348D24}" destId="{892DD168-E281-4647-BF9D-CF0C3A5E6A4E}" srcOrd="0" destOrd="0" presId="urn:microsoft.com/office/officeart/2005/8/layout/hList1"/>
    <dgm:cxn modelId="{F7782C59-2A95-45A0-A635-A0DD13A7BAC5}" type="presParOf" srcId="{296EFA12-AE38-4E09-8763-9470E7348D24}" destId="{356E2111-AA37-48D7-96AF-F2E2E268C568}" srcOrd="1" destOrd="0" presId="urn:microsoft.com/office/officeart/2005/8/layout/hList1"/>
    <dgm:cxn modelId="{11E11064-8BB2-42DA-A7FC-69866FCBEDB2}" type="presParOf" srcId="{AB75E637-5CE2-41F9-B48C-62511B4B2F3A}" destId="{801709BB-D4FE-4F81-ABE7-C188137C11CC}" srcOrd="1" destOrd="0" presId="urn:microsoft.com/office/officeart/2005/8/layout/hList1"/>
    <dgm:cxn modelId="{A8D8273E-C06C-4F55-8E87-0D7FCD8717EC}" type="presParOf" srcId="{AB75E637-5CE2-41F9-B48C-62511B4B2F3A}" destId="{C1B7564B-3DA1-4A61-8252-C2DA142DD308}" srcOrd="2" destOrd="0" presId="urn:microsoft.com/office/officeart/2005/8/layout/hList1"/>
    <dgm:cxn modelId="{B158A48D-2D7D-49E6-AE79-E9F61E1EE53C}" type="presParOf" srcId="{C1B7564B-3DA1-4A61-8252-C2DA142DD308}" destId="{E334808B-B876-43E9-BFFC-0CA5D1DB47F5}" srcOrd="0" destOrd="0" presId="urn:microsoft.com/office/officeart/2005/8/layout/hList1"/>
    <dgm:cxn modelId="{64AF0160-AC66-4DE6-BC10-3333C92011A8}" type="presParOf" srcId="{C1B7564B-3DA1-4A61-8252-C2DA142DD308}" destId="{9BD3DC35-C486-48D2-8C87-5D363E21CF92}" srcOrd="1" destOrd="0" presId="urn:microsoft.com/office/officeart/2005/8/layout/hList1"/>
    <dgm:cxn modelId="{AEC45292-58CD-4FF9-B318-536DDB3AF55E}" type="presParOf" srcId="{AB75E637-5CE2-41F9-B48C-62511B4B2F3A}" destId="{6CCCE174-43B1-4263-B7AD-9B02192B4C64}" srcOrd="3" destOrd="0" presId="urn:microsoft.com/office/officeart/2005/8/layout/hList1"/>
    <dgm:cxn modelId="{335EE5F3-90BC-46F2-BE5C-1456E3BFB044}" type="presParOf" srcId="{AB75E637-5CE2-41F9-B48C-62511B4B2F3A}" destId="{38BCE8BE-47C5-47FE-A523-29E5FF8452CF}" srcOrd="4" destOrd="0" presId="urn:microsoft.com/office/officeart/2005/8/layout/hList1"/>
    <dgm:cxn modelId="{8842C932-7B1C-4733-9362-104788DFC93C}" type="presParOf" srcId="{38BCE8BE-47C5-47FE-A523-29E5FF8452CF}" destId="{BA214C3E-B35E-41EF-93BC-35D8C53350F1}" srcOrd="0" destOrd="0" presId="urn:microsoft.com/office/officeart/2005/8/layout/hList1"/>
    <dgm:cxn modelId="{ABCAC67C-5043-4DDB-8D94-47A95ED03AD7}" type="presParOf" srcId="{38BCE8BE-47C5-47FE-A523-29E5FF8452CF}" destId="{148CBED9-889A-4A59-A61B-558CF525FDCF}" srcOrd="1" destOrd="0" presId="urn:microsoft.com/office/officeart/2005/8/layout/hList1"/>
  </dgm:cxnLst>
  <dgm:bg/>
  <dgm:whole>
    <a:ln w="3810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DD168-E281-4647-BF9D-CF0C3A5E6A4E}">
      <dsp:nvSpPr>
        <dsp:cNvPr id="0" name=""/>
        <dsp:cNvSpPr/>
      </dsp:nvSpPr>
      <dsp:spPr>
        <a:xfrm>
          <a:off x="2744" y="6038"/>
          <a:ext cx="2676275" cy="547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ユーザーの特性</a:t>
          </a:r>
        </a:p>
      </dsp:txBody>
      <dsp:txXfrm>
        <a:off x="2744" y="6038"/>
        <a:ext cx="2676275" cy="547200"/>
      </dsp:txXfrm>
    </dsp:sp>
    <dsp:sp modelId="{356E2111-AA37-48D7-96AF-F2E2E268C568}">
      <dsp:nvSpPr>
        <dsp:cNvPr id="0" name=""/>
        <dsp:cNvSpPr/>
      </dsp:nvSpPr>
      <dsp:spPr>
        <a:xfrm>
          <a:off x="2744" y="553238"/>
          <a:ext cx="2676275" cy="128350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ja-JP" altLang="en-US" sz="2000" kern="1200" dirty="0"/>
            <a:t>身体的特性</a:t>
          </a:r>
        </a:p>
        <a:p>
          <a:pPr marL="228600" lvl="1" indent="-228600" algn="l" defTabSz="889000">
            <a:lnSpc>
              <a:spcPct val="90000"/>
            </a:lnSpc>
            <a:spcBef>
              <a:spcPct val="0"/>
            </a:spcBef>
            <a:spcAft>
              <a:spcPct val="15000"/>
            </a:spcAft>
            <a:buChar char="•"/>
          </a:pPr>
          <a:r>
            <a:rPr kumimoji="1" lang="ja-JP" altLang="en-US" sz="2000" kern="1200" dirty="0"/>
            <a:t>知覚特性</a:t>
          </a:r>
        </a:p>
      </dsp:txBody>
      <dsp:txXfrm>
        <a:off x="2744" y="553238"/>
        <a:ext cx="2676275" cy="1283501"/>
      </dsp:txXfrm>
    </dsp:sp>
    <dsp:sp modelId="{E334808B-B876-43E9-BFFC-0CA5D1DB47F5}">
      <dsp:nvSpPr>
        <dsp:cNvPr id="0" name=""/>
        <dsp:cNvSpPr/>
      </dsp:nvSpPr>
      <dsp:spPr>
        <a:xfrm>
          <a:off x="3053699" y="6038"/>
          <a:ext cx="2676275" cy="547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en-US" altLang="ja-JP" sz="2000" kern="1200" dirty="0"/>
            <a:t>VR</a:t>
          </a:r>
          <a:r>
            <a:rPr kumimoji="1" lang="ja-JP" altLang="en-US" sz="2000" kern="1200" dirty="0"/>
            <a:t>システム</a:t>
          </a:r>
        </a:p>
      </dsp:txBody>
      <dsp:txXfrm>
        <a:off x="3053699" y="6038"/>
        <a:ext cx="2676275" cy="547200"/>
      </dsp:txXfrm>
    </dsp:sp>
    <dsp:sp modelId="{9BD3DC35-C486-48D2-8C87-5D363E21CF92}">
      <dsp:nvSpPr>
        <dsp:cNvPr id="0" name=""/>
        <dsp:cNvSpPr/>
      </dsp:nvSpPr>
      <dsp:spPr>
        <a:xfrm>
          <a:off x="3053699" y="553238"/>
          <a:ext cx="2676275" cy="128350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ja-JP" altLang="en-US" sz="2000" kern="1200" dirty="0"/>
            <a:t>画質</a:t>
          </a:r>
        </a:p>
        <a:p>
          <a:pPr marL="228600" lvl="1" indent="-228600" algn="l" defTabSz="889000">
            <a:lnSpc>
              <a:spcPct val="90000"/>
            </a:lnSpc>
            <a:spcBef>
              <a:spcPct val="0"/>
            </a:spcBef>
            <a:spcAft>
              <a:spcPct val="15000"/>
            </a:spcAft>
            <a:buChar char="•"/>
          </a:pPr>
          <a:r>
            <a:rPr kumimoji="1" lang="ja-JP" altLang="en-US" sz="2000" kern="1200" dirty="0"/>
            <a:t>時間特性</a:t>
          </a:r>
        </a:p>
      </dsp:txBody>
      <dsp:txXfrm>
        <a:off x="3053699" y="553238"/>
        <a:ext cx="2676275" cy="1283501"/>
      </dsp:txXfrm>
    </dsp:sp>
    <dsp:sp modelId="{BA214C3E-B35E-41EF-93BC-35D8C53350F1}">
      <dsp:nvSpPr>
        <dsp:cNvPr id="0" name=""/>
        <dsp:cNvSpPr/>
      </dsp:nvSpPr>
      <dsp:spPr>
        <a:xfrm>
          <a:off x="6104654" y="6038"/>
          <a:ext cx="2676275" cy="5472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dirty="0"/>
            <a:t>使用方法</a:t>
          </a:r>
        </a:p>
      </dsp:txBody>
      <dsp:txXfrm>
        <a:off x="6104654" y="6038"/>
        <a:ext cx="2676275" cy="547200"/>
      </dsp:txXfrm>
    </dsp:sp>
    <dsp:sp modelId="{148CBED9-889A-4A59-A61B-558CF525FDCF}">
      <dsp:nvSpPr>
        <dsp:cNvPr id="0" name=""/>
        <dsp:cNvSpPr/>
      </dsp:nvSpPr>
      <dsp:spPr>
        <a:xfrm>
          <a:off x="6104654" y="553238"/>
          <a:ext cx="2676275" cy="128350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ja-JP" altLang="en-US" sz="2000" kern="1200" dirty="0"/>
            <a:t>環境</a:t>
          </a:r>
        </a:p>
        <a:p>
          <a:pPr marL="228600" lvl="1" indent="-228600" algn="l" defTabSz="889000">
            <a:lnSpc>
              <a:spcPct val="90000"/>
            </a:lnSpc>
            <a:spcBef>
              <a:spcPct val="0"/>
            </a:spcBef>
            <a:spcAft>
              <a:spcPct val="15000"/>
            </a:spcAft>
            <a:buChar char="•"/>
          </a:pPr>
          <a:r>
            <a:rPr kumimoji="1" lang="ja-JP" altLang="en-US" sz="2000" kern="1200" dirty="0"/>
            <a:t>課題</a:t>
          </a:r>
        </a:p>
        <a:p>
          <a:pPr marL="228600" lvl="1" indent="-228600" algn="l" defTabSz="889000">
            <a:lnSpc>
              <a:spcPct val="90000"/>
            </a:lnSpc>
            <a:spcBef>
              <a:spcPct val="0"/>
            </a:spcBef>
            <a:spcAft>
              <a:spcPct val="15000"/>
            </a:spcAft>
            <a:buChar char="•"/>
          </a:pPr>
          <a:r>
            <a:rPr kumimoji="1" lang="ja-JP" altLang="en-US" sz="2000" kern="1200" dirty="0"/>
            <a:t>インタラクション</a:t>
          </a:r>
        </a:p>
      </dsp:txBody>
      <dsp:txXfrm>
        <a:off x="6104654" y="553238"/>
        <a:ext cx="2676275" cy="128350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803B2-9DEE-43A4-AC75-382E40DE7388}" type="datetimeFigureOut">
              <a:rPr kumimoji="1" lang="ja-JP" altLang="en-US" smtClean="0"/>
              <a:t>2019/3/29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0B8DD-787C-47B7-B106-AD8BD2311246}" type="slidenum">
              <a:rPr kumimoji="1" lang="ja-JP" altLang="en-US" smtClean="0"/>
              <a:t>‹#›</a:t>
            </a:fld>
            <a:endParaRPr kumimoji="1" lang="ja-JP" altLang="en-US"/>
          </a:p>
        </p:txBody>
      </p:sp>
    </p:spTree>
    <p:extLst>
      <p:ext uri="{BB962C8B-B14F-4D97-AF65-F5344CB8AC3E}">
        <p14:creationId xmlns:p14="http://schemas.microsoft.com/office/powerpoint/2010/main" val="2242086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250B8DD-787C-47B7-B106-AD8BD2311246}" type="slidenum">
              <a:rPr kumimoji="1" lang="ja-JP" altLang="en-US" smtClean="0"/>
              <a:t>1</a:t>
            </a:fld>
            <a:endParaRPr kumimoji="1" lang="ja-JP" altLang="en-US"/>
          </a:p>
        </p:txBody>
      </p:sp>
    </p:spTree>
    <p:extLst>
      <p:ext uri="{BB962C8B-B14F-4D97-AF65-F5344CB8AC3E}">
        <p14:creationId xmlns:p14="http://schemas.microsoft.com/office/powerpoint/2010/main" val="201255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(14/01/04 12:32) -----</a:t>
            </a:r>
          </a:p>
          <a:p>
            <a:r>
              <a:rPr kumimoji="1" lang="ja-JP" altLang="en-US"/>
              <a:t>考察とイントロとの距離が遠い</a:t>
            </a:r>
          </a:p>
        </p:txBody>
      </p:sp>
      <p:sp>
        <p:nvSpPr>
          <p:cNvPr id="4" name="スライド番号プレースホルダー 3"/>
          <p:cNvSpPr>
            <a:spLocks noGrp="1"/>
          </p:cNvSpPr>
          <p:nvPr>
            <p:ph type="sldNum" sz="quarter" idx="10"/>
          </p:nvPr>
        </p:nvSpPr>
        <p:spPr/>
        <p:txBody>
          <a:bodyPr/>
          <a:lstStyle/>
          <a:p>
            <a:fld id="{4CC0DA6F-99DA-C94E-A3F4-86A9685379A7}" type="slidenum">
              <a:rPr kumimoji="1" lang="ja-JP" altLang="en-US" smtClean="0"/>
              <a:pPr/>
              <a:t>12</a:t>
            </a:fld>
            <a:endParaRPr kumimoji="1" lang="ja-JP" altLang="en-US"/>
          </a:p>
        </p:txBody>
      </p:sp>
    </p:spTree>
    <p:extLst>
      <p:ext uri="{BB962C8B-B14F-4D97-AF65-F5344CB8AC3E}">
        <p14:creationId xmlns:p14="http://schemas.microsoft.com/office/powerpoint/2010/main" val="309300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E250B8DD-787C-47B7-B106-AD8BD2311246}" type="slidenum">
              <a:rPr kumimoji="1" lang="ja-JP" altLang="en-US" smtClean="0"/>
              <a:t>25</a:t>
            </a:fld>
            <a:endParaRPr kumimoji="1" lang="ja-JP" altLang="en-US"/>
          </a:p>
        </p:txBody>
      </p:sp>
    </p:spTree>
    <p:extLst>
      <p:ext uri="{BB962C8B-B14F-4D97-AF65-F5344CB8AC3E}">
        <p14:creationId xmlns:p14="http://schemas.microsoft.com/office/powerpoint/2010/main" val="304431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977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99680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04158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a:xfrm>
            <a:off x="1876424" y="5410201"/>
            <a:ext cx="5124886" cy="365125"/>
          </a:xfrm>
        </p:spPr>
        <p:txBody>
          <a:bodyPr/>
          <a:lstStyle/>
          <a:p>
            <a:endParaRPr kumimoji="1" lang="ja-JP" altLang="en-US"/>
          </a:p>
        </p:txBody>
      </p:sp>
      <p:sp>
        <p:nvSpPr>
          <p:cNvPr id="6" name="Slide Number Placeholder 5"/>
          <p:cNvSpPr>
            <a:spLocks noGrp="1"/>
          </p:cNvSpPr>
          <p:nvPr>
            <p:ph type="sldNum" sz="quarter" idx="12"/>
          </p:nvPr>
        </p:nvSpPr>
        <p:spPr>
          <a:xfrm>
            <a:off x="9896911" y="5410199"/>
            <a:ext cx="771089" cy="365125"/>
          </a:xfrm>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26686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6189187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17955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16519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60364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36673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1788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487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0488486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16760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616753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06737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66200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74677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72083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2893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946876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01799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34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0291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95073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31704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5805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854095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C4C95FE-E614-4F63-93C5-DFE31FC92A24}" type="datetimeFigureOut">
              <a:rPr kumimoji="1" lang="ja-JP" altLang="en-US" smtClean="0"/>
              <a:t>2019/3/29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732984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872464F-87BA-4FF8-A704-92B72BD741BD}"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34871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4C95FE-E614-4F63-93C5-DFE31FC92A24}" type="datetimeFigureOut">
              <a:rPr kumimoji="1" lang="ja-JP" altLang="en-US" smtClean="0"/>
              <a:t>2019/3/29</a:t>
            </a:fld>
            <a:endParaRPr kumimoji="1" lang="ja-JP"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180619971"/>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gif"/><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7DCCB-5E23-41DD-B73D-271ABD6C373B}"/>
              </a:ext>
            </a:extLst>
          </p:cNvPr>
          <p:cNvSpPr>
            <a:spLocks noGrp="1"/>
          </p:cNvSpPr>
          <p:nvPr>
            <p:ph type="ctrTitle"/>
          </p:nvPr>
        </p:nvSpPr>
        <p:spPr/>
        <p:txBody>
          <a:bodyPr>
            <a:noAutofit/>
          </a:bodyPr>
          <a:lstStyle/>
          <a:p>
            <a:pPr algn="l"/>
            <a:r>
              <a:rPr lang="ja-JP" altLang="en-US" sz="3600" dirty="0"/>
              <a:t>徳島大学</a:t>
            </a:r>
            <a:br>
              <a:rPr lang="en-US" altLang="ja-JP" sz="3600" dirty="0"/>
            </a:br>
            <a:r>
              <a:rPr lang="ja-JP" altLang="en-US" sz="3600" dirty="0"/>
              <a:t>大学院社会産業理工学研究部理工学域</a:t>
            </a:r>
            <a:br>
              <a:rPr lang="en-US" altLang="ja-JP" sz="3600" dirty="0"/>
            </a:br>
            <a:r>
              <a:rPr lang="ja-JP" altLang="en-US" sz="3600" dirty="0"/>
              <a:t>光応用系光情報システム分野</a:t>
            </a:r>
            <a:br>
              <a:rPr lang="en-US" altLang="ja-JP" sz="3600" dirty="0"/>
            </a:br>
            <a:r>
              <a:rPr lang="ja-JP" altLang="en-US" sz="3600" dirty="0"/>
              <a:t>特任助教 公募</a:t>
            </a:r>
            <a:endParaRPr kumimoji="1" lang="ja-JP" altLang="en-US" sz="3600" dirty="0"/>
          </a:p>
        </p:txBody>
      </p:sp>
      <p:sp>
        <p:nvSpPr>
          <p:cNvPr id="3" name="字幕 2">
            <a:extLst>
              <a:ext uri="{FF2B5EF4-FFF2-40B4-BE49-F238E27FC236}">
                <a16:creationId xmlns:a16="http://schemas.microsoft.com/office/drawing/2014/main" id="{FEF59F92-0202-446F-96EA-A167EB9F76AE}"/>
              </a:ext>
            </a:extLst>
          </p:cNvPr>
          <p:cNvSpPr>
            <a:spLocks noGrp="1"/>
          </p:cNvSpPr>
          <p:nvPr>
            <p:ph type="subTitle" idx="1"/>
          </p:nvPr>
        </p:nvSpPr>
        <p:spPr/>
        <p:txBody>
          <a:bodyPr>
            <a:normAutofit/>
          </a:bodyPr>
          <a:lstStyle/>
          <a:p>
            <a:pPr algn="r"/>
            <a:endParaRPr kumimoji="1" lang="en-US" altLang="ja-JP" dirty="0"/>
          </a:p>
          <a:p>
            <a:pPr algn="r"/>
            <a:r>
              <a:rPr kumimoji="1" lang="ja-JP" altLang="en-US" dirty="0"/>
              <a:t>追手門学院大学</a:t>
            </a:r>
            <a:endParaRPr kumimoji="1" lang="en-US" altLang="ja-JP" dirty="0"/>
          </a:p>
          <a:p>
            <a:pPr algn="r"/>
            <a:r>
              <a:rPr lang="ja-JP" altLang="en-US" dirty="0"/>
              <a:t>前川亮</a:t>
            </a:r>
            <a:endParaRPr kumimoji="1" lang="ja-JP" altLang="en-US" dirty="0"/>
          </a:p>
        </p:txBody>
      </p:sp>
    </p:spTree>
    <p:extLst>
      <p:ext uri="{BB962C8B-B14F-4D97-AF65-F5344CB8AC3E}">
        <p14:creationId xmlns:p14="http://schemas.microsoft.com/office/powerpoint/2010/main" val="1955402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2"/>
          <a:stretch>
            <a:fillRect/>
          </a:stretch>
        </p:blipFill>
        <p:spPr>
          <a:xfrm>
            <a:off x="2123516" y="4399104"/>
            <a:ext cx="9144000" cy="1813719"/>
          </a:xfrm>
          <a:prstGeom prst="rect">
            <a:avLst/>
          </a:prstGeom>
        </p:spPr>
      </p:pic>
      <p:sp>
        <p:nvSpPr>
          <p:cNvPr id="2" name="タイトル 1"/>
          <p:cNvSpPr>
            <a:spLocks noGrp="1"/>
          </p:cNvSpPr>
          <p:nvPr>
            <p:ph type="title"/>
          </p:nvPr>
        </p:nvSpPr>
        <p:spPr/>
        <p:txBody>
          <a:bodyPr>
            <a:normAutofit/>
          </a:bodyPr>
          <a:lstStyle/>
          <a:p>
            <a:r>
              <a:rPr lang="ja-JP" altLang="en-US" sz="4400" dirty="0"/>
              <a:t>実験：受動的</a:t>
            </a:r>
            <a:r>
              <a:rPr kumimoji="1" lang="ja-JP" altLang="en-US" sz="4400" dirty="0"/>
              <a:t>運動への</a:t>
            </a:r>
            <a:r>
              <a:rPr lang="ja-JP" altLang="en-US" sz="4400" dirty="0"/>
              <a:t>両眼視差の</a:t>
            </a:r>
            <a:r>
              <a:rPr kumimoji="1" lang="ja-JP" altLang="en-US" sz="4400" dirty="0"/>
              <a:t>影響</a:t>
            </a:r>
          </a:p>
        </p:txBody>
      </p:sp>
      <p:sp>
        <p:nvSpPr>
          <p:cNvPr id="3" name="コンテンツ プレースホルダー 2"/>
          <p:cNvSpPr>
            <a:spLocks noGrp="1"/>
          </p:cNvSpPr>
          <p:nvPr>
            <p:ph idx="1"/>
          </p:nvPr>
        </p:nvSpPr>
        <p:spPr>
          <a:xfrm>
            <a:off x="2152650" y="1901603"/>
            <a:ext cx="7886700" cy="1043194"/>
          </a:xfrm>
        </p:spPr>
        <p:txBody>
          <a:bodyPr>
            <a:normAutofit/>
          </a:bodyPr>
          <a:lstStyle/>
          <a:p>
            <a:r>
              <a:rPr lang="ja-JP" altLang="en-US" sz="2400" dirty="0"/>
              <a:t>被験者は意識的に頭部を動かすことはしない</a:t>
            </a:r>
            <a:endParaRPr lang="en-US" altLang="ja-JP" sz="2400" dirty="0"/>
          </a:p>
          <a:p>
            <a:r>
              <a:rPr lang="ja-JP" altLang="en-US" sz="2400" dirty="0"/>
              <a:t>試行中に徐々に垂直視差を変化させる</a:t>
            </a:r>
          </a:p>
        </p:txBody>
      </p:sp>
      <p:sp>
        <p:nvSpPr>
          <p:cNvPr id="5" name="スライド番号プレースホルダー 4"/>
          <p:cNvSpPr>
            <a:spLocks noGrp="1"/>
          </p:cNvSpPr>
          <p:nvPr>
            <p:ph type="sldNum" sz="quarter" idx="12"/>
          </p:nvPr>
        </p:nvSpPr>
        <p:spPr/>
        <p:txBody>
          <a:bodyPr/>
          <a:lstStyle/>
          <a:p>
            <a:fld id="{983DBA4E-C18D-4183-9F2A-056318DD190E}" type="slidenum">
              <a:rPr kumimoji="1" lang="ja-JP" altLang="en-US" smtClean="0"/>
              <a:t>10</a:t>
            </a:fld>
            <a:endParaRPr kumimoji="1" lang="ja-JP" altLang="en-US" dirty="0"/>
          </a:p>
        </p:txBody>
      </p:sp>
      <p:sp>
        <p:nvSpPr>
          <p:cNvPr id="16" name="テキスト ボックス 15"/>
          <p:cNvSpPr txBox="1"/>
          <p:nvPr/>
        </p:nvSpPr>
        <p:spPr>
          <a:xfrm>
            <a:off x="1830024" y="4312835"/>
            <a:ext cx="461665" cy="1428204"/>
          </a:xfrm>
          <a:prstGeom prst="rect">
            <a:avLst/>
          </a:prstGeom>
          <a:noFill/>
        </p:spPr>
        <p:txBody>
          <a:bodyPr vert="eaVert" wrap="square" rtlCol="0">
            <a:spAutoFit/>
          </a:bodyPr>
          <a:lstStyle/>
          <a:p>
            <a:pPr algn="ctr"/>
            <a:r>
              <a:rPr lang="ja-JP" altLang="en-US" dirty="0"/>
              <a:t>垂直視差</a:t>
            </a:r>
          </a:p>
        </p:txBody>
      </p:sp>
      <p:pic>
        <p:nvPicPr>
          <p:cNvPr id="4" name="図 3"/>
          <p:cNvPicPr>
            <a:picLocks noChangeAspect="1"/>
          </p:cNvPicPr>
          <p:nvPr/>
        </p:nvPicPr>
        <p:blipFill>
          <a:blip r:embed="rId3"/>
          <a:stretch>
            <a:fillRect/>
          </a:stretch>
        </p:blipFill>
        <p:spPr>
          <a:xfrm>
            <a:off x="2123517" y="3545861"/>
            <a:ext cx="1543605" cy="1330128"/>
          </a:xfrm>
          <a:prstGeom prst="rect">
            <a:avLst/>
          </a:prstGeom>
        </p:spPr>
      </p:pic>
      <p:pic>
        <p:nvPicPr>
          <p:cNvPr id="6" name="図 5"/>
          <p:cNvPicPr>
            <a:picLocks noChangeAspect="1"/>
          </p:cNvPicPr>
          <p:nvPr/>
        </p:nvPicPr>
        <p:blipFill>
          <a:blip r:embed="rId4"/>
          <a:stretch>
            <a:fillRect/>
          </a:stretch>
        </p:blipFill>
        <p:spPr>
          <a:xfrm>
            <a:off x="4352859" y="3053768"/>
            <a:ext cx="1540002" cy="1321562"/>
          </a:xfrm>
          <a:prstGeom prst="rect">
            <a:avLst/>
          </a:prstGeom>
        </p:spPr>
      </p:pic>
      <p:pic>
        <p:nvPicPr>
          <p:cNvPr id="7" name="図 6"/>
          <p:cNvPicPr>
            <a:picLocks noChangeAspect="1"/>
          </p:cNvPicPr>
          <p:nvPr/>
        </p:nvPicPr>
        <p:blipFill>
          <a:blip r:embed="rId5"/>
          <a:stretch>
            <a:fillRect/>
          </a:stretch>
        </p:blipFill>
        <p:spPr>
          <a:xfrm>
            <a:off x="8807943" y="4049852"/>
            <a:ext cx="1540002" cy="1321562"/>
          </a:xfrm>
          <a:prstGeom prst="rect">
            <a:avLst/>
          </a:prstGeom>
        </p:spPr>
      </p:pic>
      <p:pic>
        <p:nvPicPr>
          <p:cNvPr id="17" name="図 16"/>
          <p:cNvPicPr>
            <a:picLocks noChangeAspect="1"/>
          </p:cNvPicPr>
          <p:nvPr/>
        </p:nvPicPr>
        <p:blipFill>
          <a:blip r:embed="rId6"/>
          <a:stretch>
            <a:fillRect/>
          </a:stretch>
        </p:blipFill>
        <p:spPr>
          <a:xfrm>
            <a:off x="6578600" y="3545861"/>
            <a:ext cx="1543605" cy="1330128"/>
          </a:xfrm>
          <a:prstGeom prst="rect">
            <a:avLst/>
          </a:prstGeom>
        </p:spPr>
      </p:pic>
      <p:cxnSp>
        <p:nvCxnSpPr>
          <p:cNvPr id="11" name="直線矢印コネクタ 10"/>
          <p:cNvCxnSpPr/>
          <p:nvPr/>
        </p:nvCxnSpPr>
        <p:spPr>
          <a:xfrm>
            <a:off x="2291689" y="6002262"/>
            <a:ext cx="831145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p:cNvSpPr txBox="1"/>
          <p:nvPr/>
        </p:nvSpPr>
        <p:spPr>
          <a:xfrm>
            <a:off x="5858926" y="6002262"/>
            <a:ext cx="1245956" cy="369332"/>
          </a:xfrm>
          <a:prstGeom prst="rect">
            <a:avLst/>
          </a:prstGeom>
          <a:noFill/>
        </p:spPr>
        <p:txBody>
          <a:bodyPr wrap="square" rtlCol="0">
            <a:spAutoFit/>
          </a:bodyPr>
          <a:lstStyle/>
          <a:p>
            <a:pPr algn="ctr"/>
            <a:r>
              <a:rPr lang="ja-JP" altLang="en-US" dirty="0"/>
              <a:t>時間</a:t>
            </a:r>
          </a:p>
        </p:txBody>
      </p:sp>
      <p:sp>
        <p:nvSpPr>
          <p:cNvPr id="19" name="正方形/長方形 18"/>
          <p:cNvSpPr/>
          <p:nvPr/>
        </p:nvSpPr>
        <p:spPr>
          <a:xfrm>
            <a:off x="1830024" y="3296789"/>
            <a:ext cx="461665" cy="10160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cxnSp>
        <p:nvCxnSpPr>
          <p:cNvPr id="9" name="直線矢印コネクタ 8"/>
          <p:cNvCxnSpPr/>
          <p:nvPr/>
        </p:nvCxnSpPr>
        <p:spPr>
          <a:xfrm flipV="1">
            <a:off x="2291688" y="3053768"/>
            <a:ext cx="0" cy="29484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007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受動運動：結果</a:t>
            </a:r>
            <a:endParaRPr kumimoji="1" lang="ja-JP" altLang="en-US" dirty="0"/>
          </a:p>
        </p:txBody>
      </p:sp>
      <p:sp>
        <p:nvSpPr>
          <p:cNvPr id="2" name="スライド番号プレースホルダー 1"/>
          <p:cNvSpPr>
            <a:spLocks noGrp="1"/>
          </p:cNvSpPr>
          <p:nvPr>
            <p:ph type="sldNum" sz="quarter" idx="12"/>
          </p:nvPr>
        </p:nvSpPr>
        <p:spPr/>
        <p:txBody>
          <a:bodyPr/>
          <a:lstStyle/>
          <a:p>
            <a:fld id="{983DBA4E-C18D-4183-9F2A-056318DD190E}" type="slidenum">
              <a:rPr kumimoji="1" lang="ja-JP" altLang="en-US" smtClean="0"/>
              <a:t>11</a:t>
            </a:fld>
            <a:endParaRPr kumimoji="1" lang="ja-JP" altLang="en-US" dirty="0"/>
          </a:p>
        </p:txBody>
      </p:sp>
      <p:pic>
        <p:nvPicPr>
          <p:cNvPr id="6" name="図 5"/>
          <p:cNvPicPr>
            <a:picLocks noChangeAspect="1"/>
          </p:cNvPicPr>
          <p:nvPr/>
        </p:nvPicPr>
        <p:blipFill>
          <a:blip r:embed="rId2"/>
          <a:stretch>
            <a:fillRect/>
          </a:stretch>
        </p:blipFill>
        <p:spPr>
          <a:xfrm>
            <a:off x="1322388" y="1809772"/>
            <a:ext cx="5216636" cy="4288209"/>
          </a:xfrm>
          <a:prstGeom prst="rect">
            <a:avLst/>
          </a:prstGeom>
        </p:spPr>
      </p:pic>
      <p:grpSp>
        <p:nvGrpSpPr>
          <p:cNvPr id="7" name="グループ化 6"/>
          <p:cNvGrpSpPr/>
          <p:nvPr/>
        </p:nvGrpSpPr>
        <p:grpSpPr>
          <a:xfrm>
            <a:off x="6963896" y="3326578"/>
            <a:ext cx="4248587" cy="1254595"/>
            <a:chOff x="-356267" y="5206000"/>
            <a:chExt cx="9531372" cy="683811"/>
          </a:xfrm>
        </p:grpSpPr>
        <p:sp>
          <p:nvSpPr>
            <p:cNvPr id="8" name="テキスト ボックス 7"/>
            <p:cNvSpPr txBox="1"/>
            <p:nvPr/>
          </p:nvSpPr>
          <p:spPr>
            <a:xfrm>
              <a:off x="-123840" y="5321440"/>
              <a:ext cx="9066517" cy="452931"/>
            </a:xfrm>
            <a:prstGeom prst="rect">
              <a:avLst/>
            </a:prstGeom>
            <a:noFill/>
          </p:spPr>
          <p:txBody>
            <a:bodyPr wrap="square" rtlCol="0">
              <a:spAutoFit/>
            </a:bodyPr>
            <a:lstStyle/>
            <a:p>
              <a:pPr algn="ctr"/>
              <a:r>
                <a:rPr lang="ja-JP" altLang="en-US" sz="2400" dirty="0">
                  <a:latin typeface="+mn-ea"/>
                </a:rPr>
                <a:t>視差の変化に対応して無意識の頭部運動がみられた</a:t>
              </a:r>
            </a:p>
          </p:txBody>
        </p:sp>
        <p:sp>
          <p:nvSpPr>
            <p:cNvPr id="9" name="角丸四角形 8"/>
            <p:cNvSpPr/>
            <p:nvPr/>
          </p:nvSpPr>
          <p:spPr>
            <a:xfrm>
              <a:off x="-356267" y="5206000"/>
              <a:ext cx="9531372" cy="683811"/>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highlight>
                  <a:srgbClr val="FFFF00"/>
                </a:highlight>
              </a:endParaRPr>
            </a:p>
          </p:txBody>
        </p:sp>
      </p:grpSp>
    </p:spTree>
    <p:extLst>
      <p:ext uri="{BB962C8B-B14F-4D97-AF65-F5344CB8AC3E}">
        <p14:creationId xmlns:p14="http://schemas.microsoft.com/office/powerpoint/2010/main" val="264031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考察：行動における両眼視差の働き</a:t>
            </a:r>
            <a:endParaRPr kumimoji="1" lang="ja-JP" altLang="en-US" dirty="0"/>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12</a:t>
            </a:fld>
            <a:endParaRPr kumimoji="1" lang="ja-JP" altLang="en-US" dirty="0"/>
          </a:p>
        </p:txBody>
      </p:sp>
      <p:sp>
        <p:nvSpPr>
          <p:cNvPr id="4" name="テキスト ボックス 3"/>
          <p:cNvSpPr txBox="1"/>
          <p:nvPr/>
        </p:nvSpPr>
        <p:spPr>
          <a:xfrm>
            <a:off x="420290" y="3999586"/>
            <a:ext cx="492443" cy="1439072"/>
          </a:xfrm>
          <a:prstGeom prst="rect">
            <a:avLst/>
          </a:prstGeom>
          <a:noFill/>
        </p:spPr>
        <p:txBody>
          <a:bodyPr vert="eaVert" wrap="square" rtlCol="0">
            <a:spAutoFit/>
          </a:bodyPr>
          <a:lstStyle/>
          <a:p>
            <a:pPr algn="ctr"/>
            <a:r>
              <a:rPr lang="ja-JP" altLang="en-US" sz="2000" dirty="0"/>
              <a:t>視差情報</a:t>
            </a:r>
          </a:p>
        </p:txBody>
      </p:sp>
      <p:sp>
        <p:nvSpPr>
          <p:cNvPr id="5" name="右矢印 4"/>
          <p:cNvSpPr/>
          <p:nvPr/>
        </p:nvSpPr>
        <p:spPr>
          <a:xfrm rot="20221917">
            <a:off x="1115885" y="3461352"/>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広い視角</a:t>
            </a:r>
          </a:p>
        </p:txBody>
      </p:sp>
      <p:sp>
        <p:nvSpPr>
          <p:cNvPr id="11" name="右矢印 10"/>
          <p:cNvSpPr/>
          <p:nvPr/>
        </p:nvSpPr>
        <p:spPr>
          <a:xfrm rot="1380000">
            <a:off x="1127795" y="4838090"/>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狭い視角</a:t>
            </a:r>
          </a:p>
        </p:txBody>
      </p:sp>
      <p:grpSp>
        <p:nvGrpSpPr>
          <p:cNvPr id="9" name="図形グループ 8"/>
          <p:cNvGrpSpPr/>
          <p:nvPr/>
        </p:nvGrpSpPr>
        <p:grpSpPr>
          <a:xfrm>
            <a:off x="3376651" y="3112080"/>
            <a:ext cx="3710700" cy="1477328"/>
            <a:chOff x="3983172" y="3431371"/>
            <a:chExt cx="3710700" cy="1477328"/>
          </a:xfrm>
        </p:grpSpPr>
        <p:sp>
          <p:nvSpPr>
            <p:cNvPr id="17" name="テキスト ボックス 16"/>
            <p:cNvSpPr txBox="1"/>
            <p:nvPr/>
          </p:nvSpPr>
          <p:spPr>
            <a:xfrm>
              <a:off x="3983172" y="3431371"/>
              <a:ext cx="3710700" cy="400110"/>
            </a:xfrm>
            <a:prstGeom prst="rect">
              <a:avLst/>
            </a:prstGeom>
            <a:noFill/>
          </p:spPr>
          <p:txBody>
            <a:bodyPr wrap="square" rtlCol="0">
              <a:spAutoFit/>
            </a:bodyPr>
            <a:lstStyle/>
            <a:p>
              <a:r>
                <a:rPr lang="ja-JP" altLang="en-US" sz="2000" dirty="0">
                  <a:latin typeface="+mn-ea"/>
                </a:rPr>
                <a:t>自分の身体に関する情報</a:t>
              </a:r>
            </a:p>
          </p:txBody>
        </p:sp>
        <p:sp>
          <p:nvSpPr>
            <p:cNvPr id="6" name="テキスト ボックス 5"/>
            <p:cNvSpPr txBox="1"/>
            <p:nvPr/>
          </p:nvSpPr>
          <p:spPr>
            <a:xfrm>
              <a:off x="4642959" y="3893036"/>
              <a:ext cx="2108124" cy="1015663"/>
            </a:xfrm>
            <a:prstGeom prst="rect">
              <a:avLst/>
            </a:prstGeom>
            <a:noFill/>
          </p:spPr>
          <p:txBody>
            <a:bodyPr wrap="square" rtlCol="0">
              <a:spAutoFit/>
            </a:bodyPr>
            <a:lstStyle/>
            <a:p>
              <a:pPr marL="285750" indent="-285750">
                <a:buFont typeface="Arial"/>
                <a:buChar char="•"/>
              </a:pPr>
              <a:r>
                <a:rPr lang="ja-JP" altLang="en-US" sz="2000" dirty="0">
                  <a:latin typeface="+mn-ea"/>
                </a:rPr>
                <a:t>眼球方向</a:t>
              </a:r>
              <a:endParaRPr lang="en-US" altLang="ja-JP" sz="2000" dirty="0">
                <a:latin typeface="+mn-ea"/>
              </a:endParaRPr>
            </a:p>
            <a:p>
              <a:pPr marL="285750" indent="-285750">
                <a:buFont typeface="Arial"/>
                <a:buChar char="•"/>
              </a:pPr>
              <a:r>
                <a:rPr lang="ja-JP" altLang="en-US" sz="2000" dirty="0">
                  <a:latin typeface="+mn-ea"/>
                </a:rPr>
                <a:t>頭部方向</a:t>
              </a:r>
              <a:endParaRPr lang="en-US" altLang="ja-JP" sz="2000" dirty="0">
                <a:latin typeface="+mn-ea"/>
              </a:endParaRPr>
            </a:p>
            <a:p>
              <a:pPr marL="285750" indent="-285750">
                <a:buFont typeface="Arial"/>
                <a:buChar char="•"/>
              </a:pPr>
              <a:r>
                <a:rPr lang="ja-JP" altLang="en-US" sz="2000" dirty="0">
                  <a:latin typeface="+mn-ea"/>
                </a:rPr>
                <a:t>姿勢</a:t>
              </a:r>
            </a:p>
          </p:txBody>
        </p:sp>
      </p:grpSp>
      <p:grpSp>
        <p:nvGrpSpPr>
          <p:cNvPr id="10" name="図形グループ 9"/>
          <p:cNvGrpSpPr/>
          <p:nvPr/>
        </p:nvGrpSpPr>
        <p:grpSpPr>
          <a:xfrm>
            <a:off x="3630349" y="5084722"/>
            <a:ext cx="3683924" cy="1161711"/>
            <a:chOff x="3994824" y="5404012"/>
            <a:chExt cx="3683924" cy="1161711"/>
          </a:xfrm>
        </p:grpSpPr>
        <p:sp>
          <p:nvSpPr>
            <p:cNvPr id="7" name="テキスト ボックス 6"/>
            <p:cNvSpPr txBox="1"/>
            <p:nvPr/>
          </p:nvSpPr>
          <p:spPr>
            <a:xfrm>
              <a:off x="3994824" y="5404012"/>
              <a:ext cx="3683924" cy="400110"/>
            </a:xfrm>
            <a:prstGeom prst="rect">
              <a:avLst/>
            </a:prstGeom>
            <a:noFill/>
          </p:spPr>
          <p:txBody>
            <a:bodyPr wrap="square" rtlCol="0">
              <a:spAutoFit/>
            </a:bodyPr>
            <a:lstStyle/>
            <a:p>
              <a:r>
                <a:rPr lang="ja-JP" altLang="en-US" sz="2000" dirty="0">
                  <a:latin typeface="+mn-ea"/>
                </a:rPr>
                <a:t>対象に関する情報</a:t>
              </a:r>
            </a:p>
          </p:txBody>
        </p:sp>
        <p:sp>
          <p:nvSpPr>
            <p:cNvPr id="13" name="テキスト ボックス 12"/>
            <p:cNvSpPr txBox="1"/>
            <p:nvPr/>
          </p:nvSpPr>
          <p:spPr>
            <a:xfrm>
              <a:off x="4427807" y="5857837"/>
              <a:ext cx="2108124" cy="707886"/>
            </a:xfrm>
            <a:prstGeom prst="rect">
              <a:avLst/>
            </a:prstGeom>
            <a:noFill/>
          </p:spPr>
          <p:txBody>
            <a:bodyPr wrap="square" rtlCol="0">
              <a:spAutoFit/>
            </a:bodyPr>
            <a:lstStyle/>
            <a:p>
              <a:pPr marL="285750" indent="-285750">
                <a:buFont typeface="Arial"/>
                <a:buChar char="•"/>
              </a:pPr>
              <a:r>
                <a:rPr lang="ja-JP" altLang="en-US" sz="2000" dirty="0">
                  <a:latin typeface="+mn-ea"/>
                </a:rPr>
                <a:t>形状</a:t>
              </a:r>
              <a:endParaRPr lang="en-US" altLang="ja-JP" sz="2000" dirty="0">
                <a:latin typeface="+mn-ea"/>
              </a:endParaRPr>
            </a:p>
            <a:p>
              <a:pPr marL="285750" indent="-285750">
                <a:buFont typeface="Arial"/>
                <a:buChar char="•"/>
              </a:pPr>
              <a:r>
                <a:rPr lang="ja-JP" altLang="en-US" sz="2000" dirty="0">
                  <a:latin typeface="+mn-ea"/>
                </a:rPr>
                <a:t>相対的な位置</a:t>
              </a:r>
              <a:endParaRPr lang="en-US" altLang="ja-JP" sz="2000" dirty="0">
                <a:latin typeface="+mn-ea"/>
              </a:endParaRPr>
            </a:p>
          </p:txBody>
        </p:sp>
      </p:grpSp>
      <p:sp>
        <p:nvSpPr>
          <p:cNvPr id="8" name="右矢印 7"/>
          <p:cNvSpPr/>
          <p:nvPr/>
        </p:nvSpPr>
        <p:spPr>
          <a:xfrm>
            <a:off x="6720401" y="3342912"/>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8" name="右矢印 17"/>
          <p:cNvSpPr/>
          <p:nvPr/>
        </p:nvSpPr>
        <p:spPr>
          <a:xfrm>
            <a:off x="6720401" y="5173134"/>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2" name="正方形/長方形 11"/>
          <p:cNvSpPr/>
          <p:nvPr/>
        </p:nvSpPr>
        <p:spPr>
          <a:xfrm>
            <a:off x="7504044" y="3342912"/>
            <a:ext cx="1747898"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行動</a:t>
            </a:r>
            <a:endParaRPr lang="en-US" altLang="ja-JP" sz="2000" dirty="0">
              <a:solidFill>
                <a:srgbClr val="000000"/>
              </a:solidFill>
            </a:endParaRPr>
          </a:p>
          <a:p>
            <a:pPr algn="ctr"/>
            <a:r>
              <a:rPr lang="ja-JP" altLang="en-US" sz="2000" dirty="0">
                <a:solidFill>
                  <a:srgbClr val="000000"/>
                </a:solidFill>
              </a:rPr>
              <a:t>スケーリング</a:t>
            </a:r>
          </a:p>
        </p:txBody>
      </p:sp>
      <p:sp>
        <p:nvSpPr>
          <p:cNvPr id="16" name="正方形/長方形 15"/>
          <p:cNvSpPr/>
          <p:nvPr/>
        </p:nvSpPr>
        <p:spPr>
          <a:xfrm>
            <a:off x="7976508" y="5173134"/>
            <a:ext cx="932170"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知覚</a:t>
            </a:r>
          </a:p>
        </p:txBody>
      </p:sp>
      <p:grpSp>
        <p:nvGrpSpPr>
          <p:cNvPr id="19" name="グループ化 18"/>
          <p:cNvGrpSpPr/>
          <p:nvPr/>
        </p:nvGrpSpPr>
        <p:grpSpPr>
          <a:xfrm>
            <a:off x="2069600" y="1899769"/>
            <a:ext cx="8229600" cy="1017247"/>
            <a:chOff x="1163341" y="5343212"/>
            <a:chExt cx="6972129" cy="1017247"/>
          </a:xfrm>
        </p:grpSpPr>
        <p:sp>
          <p:nvSpPr>
            <p:cNvPr id="20" name="テキスト ボックス 19"/>
            <p:cNvSpPr txBox="1"/>
            <p:nvPr/>
          </p:nvSpPr>
          <p:spPr>
            <a:xfrm>
              <a:off x="1320943" y="5436541"/>
              <a:ext cx="6656924" cy="830997"/>
            </a:xfrm>
            <a:prstGeom prst="rect">
              <a:avLst/>
            </a:prstGeom>
            <a:noFill/>
          </p:spPr>
          <p:txBody>
            <a:bodyPr wrap="square" rtlCol="0">
              <a:spAutoFit/>
            </a:bodyPr>
            <a:lstStyle/>
            <a:p>
              <a:pPr algn="ctr"/>
              <a:r>
                <a:rPr lang="ja-JP" altLang="en-US" sz="2400" dirty="0">
                  <a:latin typeface="+mn-ea"/>
                </a:rPr>
                <a:t>両眼視差は広い視角では自分の体に関する情報を与え</a:t>
              </a:r>
              <a:endParaRPr lang="en-US" altLang="ja-JP" sz="2400" dirty="0">
                <a:latin typeface="+mn-ea"/>
              </a:endParaRPr>
            </a:p>
            <a:p>
              <a:pPr algn="ctr"/>
              <a:r>
                <a:rPr lang="ja-JP" altLang="en-US" sz="2400" dirty="0">
                  <a:latin typeface="+mn-ea"/>
                </a:rPr>
                <a:t>狭い視角では対象に関する情報を与える</a:t>
              </a:r>
            </a:p>
          </p:txBody>
        </p:sp>
        <p:sp>
          <p:nvSpPr>
            <p:cNvPr id="21" name="角丸四角形 20"/>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a:p>
          </p:txBody>
        </p:sp>
      </p:grpSp>
      <p:pic>
        <p:nvPicPr>
          <p:cNvPr id="22" name="図 21">
            <a:extLst>
              <a:ext uri="{FF2B5EF4-FFF2-40B4-BE49-F238E27FC236}">
                <a16:creationId xmlns:a16="http://schemas.microsoft.com/office/drawing/2014/main" id="{2CF72CE6-59AE-4A6B-9836-8474355B8D9E}"/>
              </a:ext>
            </a:extLst>
          </p:cNvPr>
          <p:cNvPicPr>
            <a:picLocks noChangeAspect="1"/>
          </p:cNvPicPr>
          <p:nvPr/>
        </p:nvPicPr>
        <p:blipFill>
          <a:blip r:embed="rId3"/>
          <a:stretch>
            <a:fillRect/>
          </a:stretch>
        </p:blipFill>
        <p:spPr>
          <a:xfrm>
            <a:off x="9616109" y="3637409"/>
            <a:ext cx="2299263" cy="2163425"/>
          </a:xfrm>
          <a:prstGeom prst="rect">
            <a:avLst/>
          </a:prstGeom>
        </p:spPr>
      </p:pic>
    </p:spTree>
    <p:extLst>
      <p:ext uri="{BB962C8B-B14F-4D97-AF65-F5344CB8AC3E}">
        <p14:creationId xmlns:p14="http://schemas.microsoft.com/office/powerpoint/2010/main" val="54807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kumimoji="1" lang="ja-JP" altLang="en-US" dirty="0"/>
              <a:t>これまでの研究成果</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p:txBody>
          <a:bodyPr/>
          <a:lstStyle/>
          <a:p>
            <a:r>
              <a:rPr lang="ja-JP" altLang="en-US" dirty="0">
                <a:solidFill>
                  <a:schemeClr val="bg1">
                    <a:lumMod val="65000"/>
                  </a:schemeClr>
                </a:solidFill>
              </a:rPr>
              <a:t>東京工業大学</a:t>
            </a:r>
            <a:endParaRPr lang="en-US" altLang="ja-JP" dirty="0">
              <a:solidFill>
                <a:schemeClr val="bg1">
                  <a:lumMod val="65000"/>
                </a:schemeClr>
              </a:solidFill>
            </a:endParaRPr>
          </a:p>
          <a:p>
            <a:pPr lvl="1"/>
            <a:r>
              <a:rPr lang="ja-JP" altLang="en-US" dirty="0">
                <a:solidFill>
                  <a:schemeClr val="bg1">
                    <a:lumMod val="65000"/>
                  </a:schemeClr>
                </a:solidFill>
              </a:rPr>
              <a:t>視覚情報処理</a:t>
            </a:r>
            <a:endParaRPr lang="en-US" altLang="ja-JP" dirty="0">
              <a:solidFill>
                <a:schemeClr val="bg1">
                  <a:lumMod val="65000"/>
                </a:schemeClr>
              </a:solidFill>
            </a:endParaRPr>
          </a:p>
          <a:p>
            <a:pPr lvl="1"/>
            <a:r>
              <a:rPr lang="ja-JP" altLang="en-US" dirty="0">
                <a:solidFill>
                  <a:schemeClr val="bg1">
                    <a:lumMod val="65000"/>
                  </a:schemeClr>
                </a:solidFill>
              </a:rPr>
              <a:t>両眼視差</a:t>
            </a:r>
            <a:endParaRPr lang="en-US" altLang="ja-JP" dirty="0">
              <a:solidFill>
                <a:schemeClr val="bg1">
                  <a:lumMod val="65000"/>
                </a:schemeClr>
              </a:solidFill>
            </a:endParaRPr>
          </a:p>
          <a:p>
            <a:pPr lvl="1"/>
            <a:endParaRPr lang="en-US" altLang="ja-JP" dirty="0"/>
          </a:p>
          <a:p>
            <a:r>
              <a:rPr lang="ja-JP" altLang="en-US" dirty="0"/>
              <a:t>情報通信研究機構</a:t>
            </a:r>
            <a:endParaRPr lang="en-US" altLang="ja-JP" dirty="0"/>
          </a:p>
          <a:p>
            <a:pPr lvl="1"/>
            <a:r>
              <a:rPr lang="ja-JP" altLang="en-US" dirty="0"/>
              <a:t>視覚的注意と感情</a:t>
            </a:r>
            <a:endParaRPr lang="en-US" altLang="ja-JP" dirty="0"/>
          </a:p>
          <a:p>
            <a:pPr lvl="1"/>
            <a:endParaRPr lang="en-US" altLang="ja-JP" dirty="0">
              <a:solidFill>
                <a:schemeClr val="bg1">
                  <a:lumMod val="65000"/>
                </a:schemeClr>
              </a:solidFill>
            </a:endParaRPr>
          </a:p>
          <a:p>
            <a:r>
              <a:rPr lang="ja-JP" altLang="en-US" dirty="0">
                <a:solidFill>
                  <a:schemeClr val="bg1">
                    <a:lumMod val="65000"/>
                  </a:schemeClr>
                </a:solidFill>
              </a:rPr>
              <a:t>追手門学院大学</a:t>
            </a:r>
            <a:endParaRPr lang="en-US" altLang="ja-JP" dirty="0">
              <a:solidFill>
                <a:schemeClr val="bg1">
                  <a:lumMod val="65000"/>
                </a:schemeClr>
              </a:solidFill>
            </a:endParaRPr>
          </a:p>
          <a:p>
            <a:pPr lvl="1"/>
            <a:r>
              <a:rPr lang="ja-JP" altLang="en-US" dirty="0">
                <a:solidFill>
                  <a:schemeClr val="bg1">
                    <a:lumMod val="65000"/>
                  </a:schemeClr>
                </a:solidFill>
              </a:rPr>
              <a:t>感情と意思決定</a:t>
            </a:r>
            <a:endParaRPr lang="en-US" altLang="ja-JP" dirty="0">
              <a:solidFill>
                <a:schemeClr val="bg1">
                  <a:lumMod val="65000"/>
                </a:schemeClr>
              </a:solidFill>
            </a:endParaRPr>
          </a:p>
          <a:p>
            <a:pPr lvl="1"/>
            <a:r>
              <a:rPr lang="ja-JP" altLang="en-US" dirty="0">
                <a:solidFill>
                  <a:schemeClr val="bg1">
                    <a:lumMod val="65000"/>
                  </a:schemeClr>
                </a:solidFill>
              </a:rPr>
              <a:t>他者感情推定</a:t>
            </a:r>
            <a:endParaRPr lang="en-US" altLang="ja-JP" dirty="0">
              <a:solidFill>
                <a:schemeClr val="bg1">
                  <a:lumMod val="65000"/>
                </a:schemeClr>
              </a:solidFill>
            </a:endParaRPr>
          </a:p>
          <a:p>
            <a:pPr marL="0" indent="0">
              <a:buNone/>
            </a:pPr>
            <a:endParaRPr kumimoji="1" lang="ja-JP" altLang="en-US" dirty="0"/>
          </a:p>
        </p:txBody>
      </p:sp>
    </p:spTree>
    <p:extLst>
      <p:ext uri="{BB962C8B-B14F-4D97-AF65-F5344CB8AC3E}">
        <p14:creationId xmlns:p14="http://schemas.microsoft.com/office/powerpoint/2010/main" val="1332468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感情と視覚的注意</a:t>
            </a:r>
          </a:p>
        </p:txBody>
      </p:sp>
      <p:sp>
        <p:nvSpPr>
          <p:cNvPr id="3" name="コンテンツ プレースホルダー 2"/>
          <p:cNvSpPr>
            <a:spLocks noGrp="1"/>
          </p:cNvSpPr>
          <p:nvPr>
            <p:ph idx="1"/>
          </p:nvPr>
        </p:nvSpPr>
        <p:spPr/>
        <p:txBody>
          <a:bodyPr>
            <a:noAutofit/>
          </a:bodyPr>
          <a:lstStyle/>
          <a:p>
            <a:r>
              <a:rPr lang="ja-JP" altLang="en-US" sz="2400" dirty="0"/>
              <a:t>感情の働き</a:t>
            </a:r>
            <a:endParaRPr lang="en-US" altLang="ja-JP" sz="2400" dirty="0"/>
          </a:p>
          <a:p>
            <a:pPr lvl="1"/>
            <a:r>
              <a:rPr lang="ja-JP" altLang="en-US" sz="2000" u="sng" dirty="0"/>
              <a:t>ポジティブな感情</a:t>
            </a:r>
            <a:endParaRPr lang="en-US" altLang="ja-JP" sz="2000" u="sng" dirty="0"/>
          </a:p>
          <a:p>
            <a:pPr lvl="2">
              <a:buFont typeface="Wingdings" panose="05000000000000000000" pitchFamily="2" charset="2"/>
              <a:buChar char="ü"/>
            </a:pPr>
            <a:r>
              <a:rPr lang="ja-JP" altLang="en-US" sz="2000" dirty="0"/>
              <a:t>創造的思考の促進</a:t>
            </a:r>
            <a:endParaRPr lang="en-US" altLang="ja-JP" sz="2000" dirty="0"/>
          </a:p>
          <a:p>
            <a:pPr lvl="2">
              <a:buFont typeface="Wingdings" panose="05000000000000000000" pitchFamily="2" charset="2"/>
              <a:buChar char="ü"/>
            </a:pPr>
            <a:r>
              <a:rPr lang="ja-JP" altLang="en-US" sz="2000" dirty="0"/>
              <a:t>全体的な特徴への注目</a:t>
            </a:r>
            <a:endParaRPr lang="en-US" altLang="ja-JP" sz="2000" dirty="0"/>
          </a:p>
          <a:p>
            <a:pPr lvl="2"/>
            <a:endParaRPr lang="en-US" altLang="ja-JP" sz="2000" dirty="0"/>
          </a:p>
          <a:p>
            <a:pPr lvl="1"/>
            <a:r>
              <a:rPr lang="ja-JP" altLang="en-US" sz="2000" u="sng" dirty="0"/>
              <a:t>ネガティブな感情</a:t>
            </a:r>
            <a:endParaRPr lang="en-US" altLang="ja-JP" sz="2000" u="sng" dirty="0"/>
          </a:p>
          <a:p>
            <a:pPr lvl="2">
              <a:buFont typeface="Wingdings" panose="05000000000000000000" pitchFamily="2" charset="2"/>
              <a:buChar char="ü"/>
            </a:pPr>
            <a:r>
              <a:rPr lang="ja-JP" altLang="en-US" sz="2000" dirty="0"/>
              <a:t>局所的な特徴・課題への集中</a:t>
            </a:r>
            <a:endParaRPr lang="en-US" altLang="ja-JP" sz="2000" dirty="0"/>
          </a:p>
          <a:p>
            <a:pPr lvl="2"/>
            <a:endParaRPr lang="en-US" altLang="ja-JP" sz="1600" dirty="0"/>
          </a:p>
          <a:p>
            <a:r>
              <a:rPr lang="ja-JP" altLang="en-US" sz="2400" dirty="0"/>
              <a:t>感情が視覚的注意に関わる課題に影響</a:t>
            </a:r>
            <a:endParaRPr lang="en-US" altLang="ja-JP" sz="2400" dirty="0"/>
          </a:p>
        </p:txBody>
      </p:sp>
      <p:sp>
        <p:nvSpPr>
          <p:cNvPr id="4" name="スライド番号プレースホルダー 3"/>
          <p:cNvSpPr>
            <a:spLocks noGrp="1"/>
          </p:cNvSpPr>
          <p:nvPr>
            <p:ph type="sldNum" sz="quarter" idx="12"/>
          </p:nvPr>
        </p:nvSpPr>
        <p:spPr/>
        <p:txBody>
          <a:bodyPr/>
          <a:lstStyle/>
          <a:p>
            <a:fld id="{983DBA4E-C18D-4183-9F2A-056318DD190E}" type="slidenum">
              <a:rPr kumimoji="1" lang="ja-JP" altLang="en-US" smtClean="0"/>
              <a:t>14</a:t>
            </a:fld>
            <a:endParaRPr kumimoji="1" lang="ja-JP" altLang="en-US" dirty="0"/>
          </a:p>
        </p:txBody>
      </p:sp>
      <p:grpSp>
        <p:nvGrpSpPr>
          <p:cNvPr id="8" name="グループ化 7"/>
          <p:cNvGrpSpPr/>
          <p:nvPr/>
        </p:nvGrpSpPr>
        <p:grpSpPr>
          <a:xfrm>
            <a:off x="2387354" y="5362104"/>
            <a:ext cx="7417292" cy="573237"/>
            <a:chOff x="457200" y="5868139"/>
            <a:chExt cx="7417292" cy="573237"/>
          </a:xfrm>
        </p:grpSpPr>
        <p:sp>
          <p:nvSpPr>
            <p:cNvPr id="6" name="テキスト ボックス 5"/>
            <p:cNvSpPr txBox="1"/>
            <p:nvPr/>
          </p:nvSpPr>
          <p:spPr>
            <a:xfrm>
              <a:off x="643227" y="5970021"/>
              <a:ext cx="7053713" cy="400110"/>
            </a:xfrm>
            <a:prstGeom prst="rect">
              <a:avLst/>
            </a:prstGeom>
            <a:noFill/>
          </p:spPr>
          <p:txBody>
            <a:bodyPr wrap="square" rtlCol="0">
              <a:spAutoFit/>
            </a:bodyPr>
            <a:lstStyle/>
            <a:p>
              <a:pPr algn="ctr"/>
              <a:r>
                <a:rPr lang="ja-JP" altLang="en-US" sz="2000" dirty="0">
                  <a:latin typeface="+mn-ea"/>
                </a:rPr>
                <a:t>感情は視覚的注意の広さと関係（</a:t>
              </a:r>
              <a:r>
                <a:rPr lang="en-US" altLang="ja-JP" sz="2000" dirty="0">
                  <a:latin typeface="+mn-ea"/>
                </a:rPr>
                <a:t>Fredrickson, 2005</a:t>
              </a:r>
              <a:r>
                <a:rPr lang="ja-JP" altLang="en-US" sz="2000" dirty="0">
                  <a:latin typeface="+mn-ea"/>
                </a:rPr>
                <a:t>）</a:t>
              </a:r>
            </a:p>
          </p:txBody>
        </p:sp>
        <p:sp>
          <p:nvSpPr>
            <p:cNvPr id="7" name="角丸四角形 6"/>
            <p:cNvSpPr/>
            <p:nvPr/>
          </p:nvSpPr>
          <p:spPr>
            <a:xfrm>
              <a:off x="457200" y="5868139"/>
              <a:ext cx="7417292" cy="57323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grpSp>
      <p:pic>
        <p:nvPicPr>
          <p:cNvPr id="1028" name="Picture 4" descr="ãvisual attentionãã®ç»åæ¤ç´¢çµæ">
            <a:extLst>
              <a:ext uri="{FF2B5EF4-FFF2-40B4-BE49-F238E27FC236}">
                <a16:creationId xmlns:a16="http://schemas.microsoft.com/office/drawing/2014/main" id="{BD654F8A-79AA-4682-8F97-BB6E92F3B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473" y="2106255"/>
            <a:ext cx="3529428" cy="220236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67EE3FA6-502F-451F-B81C-6F0D156D3CB8}"/>
              </a:ext>
            </a:extLst>
          </p:cNvPr>
          <p:cNvSpPr txBox="1"/>
          <p:nvPr/>
        </p:nvSpPr>
        <p:spPr>
          <a:xfrm>
            <a:off x="8654363" y="4352461"/>
            <a:ext cx="2300566" cy="369332"/>
          </a:xfrm>
          <a:prstGeom prst="rect">
            <a:avLst/>
          </a:prstGeom>
          <a:noFill/>
        </p:spPr>
        <p:txBody>
          <a:bodyPr wrap="none" rtlCol="0">
            <a:spAutoFit/>
          </a:bodyPr>
          <a:lstStyle/>
          <a:p>
            <a:r>
              <a:rPr kumimoji="1" lang="en-US" altLang="ja-JP" dirty="0" err="1"/>
              <a:t>Ghitti</a:t>
            </a:r>
            <a:r>
              <a:rPr kumimoji="1" lang="en-US" altLang="ja-JP" dirty="0"/>
              <a:t> &amp; Arrigoni, 2014</a:t>
            </a:r>
            <a:endParaRPr kumimoji="1" lang="ja-JP" altLang="en-US" dirty="0"/>
          </a:p>
        </p:txBody>
      </p:sp>
    </p:spTree>
    <p:extLst>
      <p:ext uri="{BB962C8B-B14F-4D97-AF65-F5344CB8AC3E}">
        <p14:creationId xmlns:p14="http://schemas.microsoft.com/office/powerpoint/2010/main" val="167970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研究のアプローチ</a:t>
            </a:r>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15</a:t>
            </a:fld>
            <a:endParaRPr kumimoji="1" lang="ja-JP" altLang="en-US" dirty="0"/>
          </a:p>
        </p:txBody>
      </p:sp>
      <p:sp>
        <p:nvSpPr>
          <p:cNvPr id="8" name="テキスト ボックス 7"/>
          <p:cNvSpPr txBox="1"/>
          <p:nvPr/>
        </p:nvSpPr>
        <p:spPr>
          <a:xfrm>
            <a:off x="2405777" y="1811611"/>
            <a:ext cx="2723823" cy="369332"/>
          </a:xfrm>
          <a:prstGeom prst="rect">
            <a:avLst/>
          </a:prstGeom>
          <a:noFill/>
        </p:spPr>
        <p:txBody>
          <a:bodyPr wrap="none" rtlCol="0">
            <a:spAutoFit/>
          </a:bodyPr>
          <a:lstStyle/>
          <a:p>
            <a:r>
              <a:rPr lang="ja-JP" altLang="en-US" dirty="0"/>
              <a:t>研究室内での感情の誘導</a:t>
            </a:r>
          </a:p>
        </p:txBody>
      </p:sp>
      <p:sp>
        <p:nvSpPr>
          <p:cNvPr id="12" name="テキスト ボックス 11"/>
          <p:cNvSpPr txBox="1"/>
          <p:nvPr/>
        </p:nvSpPr>
        <p:spPr>
          <a:xfrm>
            <a:off x="6491533" y="1811611"/>
            <a:ext cx="3416320" cy="369332"/>
          </a:xfrm>
          <a:prstGeom prst="rect">
            <a:avLst/>
          </a:prstGeom>
          <a:noFill/>
        </p:spPr>
        <p:txBody>
          <a:bodyPr wrap="none" rtlCol="0">
            <a:spAutoFit/>
          </a:bodyPr>
          <a:lstStyle/>
          <a:p>
            <a:r>
              <a:rPr lang="ja-JP" altLang="en-US" dirty="0"/>
              <a:t>日常生活での自然な感情の生起</a:t>
            </a:r>
          </a:p>
        </p:txBody>
      </p:sp>
      <p:grpSp>
        <p:nvGrpSpPr>
          <p:cNvPr id="88" name="グループ化 87"/>
          <p:cNvGrpSpPr>
            <a:grpSpLocks noChangeAspect="1"/>
          </p:cNvGrpSpPr>
          <p:nvPr/>
        </p:nvGrpSpPr>
        <p:grpSpPr>
          <a:xfrm>
            <a:off x="6460102" y="2216908"/>
            <a:ext cx="3540348" cy="2838486"/>
            <a:chOff x="4654695" y="3468663"/>
            <a:chExt cx="2724480" cy="2184361"/>
          </a:xfrm>
        </p:grpSpPr>
        <p:sp>
          <p:nvSpPr>
            <p:cNvPr id="14" name="object 12"/>
            <p:cNvSpPr>
              <a:spLocks noChangeAspect="1"/>
            </p:cNvSpPr>
            <p:nvPr/>
          </p:nvSpPr>
          <p:spPr>
            <a:xfrm>
              <a:off x="5400972" y="3468663"/>
              <a:ext cx="946175" cy="946162"/>
            </a:xfrm>
            <a:prstGeom prst="rect">
              <a:avLst/>
            </a:prstGeom>
            <a:blipFill>
              <a:blip r:embed="rId2" cstate="print"/>
              <a:stretch>
                <a:fillRect/>
              </a:stretch>
            </a:blipFill>
          </p:spPr>
          <p:txBody>
            <a:bodyPr wrap="square" lIns="0" tIns="0" rIns="0" bIns="0" rtlCol="0"/>
            <a:lstStyle/>
            <a:p>
              <a:endParaRPr/>
            </a:p>
          </p:txBody>
        </p:sp>
        <p:sp>
          <p:nvSpPr>
            <p:cNvPr id="15" name="object 13"/>
            <p:cNvSpPr>
              <a:spLocks noChangeAspect="1"/>
            </p:cNvSpPr>
            <p:nvPr/>
          </p:nvSpPr>
          <p:spPr>
            <a:xfrm>
              <a:off x="6409302" y="3743808"/>
              <a:ext cx="247751" cy="497573"/>
            </a:xfrm>
            <a:prstGeom prst="rect">
              <a:avLst/>
            </a:prstGeom>
            <a:blipFill>
              <a:blip r:embed="rId3" cstate="print"/>
              <a:stretch>
                <a:fillRect/>
              </a:stretch>
            </a:blipFill>
          </p:spPr>
          <p:txBody>
            <a:bodyPr wrap="square" lIns="0" tIns="0" rIns="0" bIns="0" rtlCol="0"/>
            <a:lstStyle/>
            <a:p>
              <a:endParaRPr/>
            </a:p>
          </p:txBody>
        </p:sp>
        <p:sp>
          <p:nvSpPr>
            <p:cNvPr id="16" name="object 14"/>
            <p:cNvSpPr>
              <a:spLocks noChangeAspect="1"/>
            </p:cNvSpPr>
            <p:nvPr/>
          </p:nvSpPr>
          <p:spPr>
            <a:xfrm>
              <a:off x="6438575" y="3824656"/>
              <a:ext cx="189229" cy="335889"/>
            </a:xfrm>
            <a:prstGeom prst="rect">
              <a:avLst/>
            </a:prstGeom>
            <a:blipFill>
              <a:blip r:embed="rId4" cstate="print"/>
              <a:stretch>
                <a:fillRect/>
              </a:stretch>
            </a:blipFill>
          </p:spPr>
          <p:txBody>
            <a:bodyPr wrap="square" lIns="0" tIns="0" rIns="0" bIns="0" rtlCol="0"/>
            <a:lstStyle/>
            <a:p>
              <a:endParaRPr/>
            </a:p>
          </p:txBody>
        </p:sp>
        <p:sp>
          <p:nvSpPr>
            <p:cNvPr id="17" name="object 15"/>
            <p:cNvSpPr>
              <a:spLocks noChangeAspect="1"/>
            </p:cNvSpPr>
            <p:nvPr/>
          </p:nvSpPr>
          <p:spPr>
            <a:xfrm>
              <a:off x="6678973"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18" name="object 16"/>
            <p:cNvSpPr>
              <a:spLocks noChangeAspect="1"/>
            </p:cNvSpPr>
            <p:nvPr/>
          </p:nvSpPr>
          <p:spPr>
            <a:xfrm>
              <a:off x="6677500" y="5070501"/>
              <a:ext cx="89535" cy="186690"/>
            </a:xfrm>
            <a:custGeom>
              <a:avLst/>
              <a:gdLst/>
              <a:ahLst/>
              <a:cxnLst/>
              <a:rect l="l" t="t" r="r" b="b"/>
              <a:pathLst>
                <a:path w="89534" h="186689">
                  <a:moveTo>
                    <a:pt x="84797" y="0"/>
                  </a:moveTo>
                  <a:lnTo>
                    <a:pt x="4648" y="0"/>
                  </a:lnTo>
                  <a:lnTo>
                    <a:pt x="0" y="4648"/>
                  </a:lnTo>
                  <a:lnTo>
                    <a:pt x="0" y="181622"/>
                  </a:lnTo>
                  <a:lnTo>
                    <a:pt x="4648" y="186270"/>
                  </a:lnTo>
                  <a:lnTo>
                    <a:pt x="79095" y="186270"/>
                  </a:lnTo>
                  <a:lnTo>
                    <a:pt x="79095" y="183324"/>
                  </a:lnTo>
                  <a:lnTo>
                    <a:pt x="6299" y="183311"/>
                  </a:lnTo>
                  <a:lnTo>
                    <a:pt x="2959" y="179984"/>
                  </a:lnTo>
                  <a:lnTo>
                    <a:pt x="2959" y="6286"/>
                  </a:lnTo>
                  <a:lnTo>
                    <a:pt x="6299" y="2959"/>
                  </a:lnTo>
                  <a:lnTo>
                    <a:pt x="87748" y="2959"/>
                  </a:lnTo>
                  <a:lnTo>
                    <a:pt x="84797" y="0"/>
                  </a:lnTo>
                  <a:close/>
                </a:path>
                <a:path w="89534" h="186689">
                  <a:moveTo>
                    <a:pt x="87748" y="2959"/>
                  </a:moveTo>
                  <a:lnTo>
                    <a:pt x="83146" y="2959"/>
                  </a:lnTo>
                  <a:lnTo>
                    <a:pt x="86474" y="6286"/>
                  </a:lnTo>
                  <a:lnTo>
                    <a:pt x="86474" y="179984"/>
                  </a:lnTo>
                  <a:lnTo>
                    <a:pt x="83146" y="183311"/>
                  </a:lnTo>
                  <a:lnTo>
                    <a:pt x="79095" y="183324"/>
                  </a:lnTo>
                  <a:lnTo>
                    <a:pt x="79095" y="186270"/>
                  </a:lnTo>
                  <a:lnTo>
                    <a:pt x="84797" y="186270"/>
                  </a:lnTo>
                  <a:lnTo>
                    <a:pt x="89433" y="181622"/>
                  </a:lnTo>
                  <a:lnTo>
                    <a:pt x="89433" y="4648"/>
                  </a:lnTo>
                  <a:lnTo>
                    <a:pt x="87748" y="2959"/>
                  </a:lnTo>
                  <a:close/>
                </a:path>
              </a:pathLst>
            </a:custGeom>
            <a:solidFill>
              <a:srgbClr val="050100"/>
            </a:solidFill>
          </p:spPr>
          <p:txBody>
            <a:bodyPr wrap="square" lIns="0" tIns="0" rIns="0" bIns="0" rtlCol="0"/>
            <a:lstStyle/>
            <a:p>
              <a:endParaRPr/>
            </a:p>
          </p:txBody>
        </p:sp>
        <p:sp>
          <p:nvSpPr>
            <p:cNvPr id="19" name="object 17"/>
            <p:cNvSpPr>
              <a:spLocks noChangeAspect="1"/>
            </p:cNvSpPr>
            <p:nvPr/>
          </p:nvSpPr>
          <p:spPr>
            <a:xfrm>
              <a:off x="6682301" y="5091634"/>
              <a:ext cx="80010" cy="142875"/>
            </a:xfrm>
            <a:custGeom>
              <a:avLst/>
              <a:gdLst/>
              <a:ahLst/>
              <a:cxnLst/>
              <a:rect l="l" t="t" r="r" b="b"/>
              <a:pathLst>
                <a:path w="80009"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20" name="object 18"/>
            <p:cNvSpPr>
              <a:spLocks noChangeAspect="1"/>
            </p:cNvSpPr>
            <p:nvPr/>
          </p:nvSpPr>
          <p:spPr>
            <a:xfrm>
              <a:off x="6680815" y="5234788"/>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1" name="object 19"/>
            <p:cNvSpPr>
              <a:spLocks noChangeAspect="1"/>
            </p:cNvSpPr>
            <p:nvPr/>
          </p:nvSpPr>
          <p:spPr>
            <a:xfrm>
              <a:off x="6680815" y="5233518"/>
              <a:ext cx="80010" cy="0"/>
            </a:xfrm>
            <a:custGeom>
              <a:avLst/>
              <a:gdLst/>
              <a:ahLst/>
              <a:cxnLst/>
              <a:rect l="l" t="t" r="r" b="b"/>
              <a:pathLst>
                <a:path w="80009">
                  <a:moveTo>
                    <a:pt x="0" y="0"/>
                  </a:moveTo>
                  <a:lnTo>
                    <a:pt x="79844" y="0"/>
                  </a:lnTo>
                </a:path>
              </a:pathLst>
            </a:custGeom>
            <a:ln w="3175">
              <a:solidFill>
                <a:srgbClr val="050100"/>
              </a:solidFill>
            </a:ln>
          </p:spPr>
          <p:txBody>
            <a:bodyPr wrap="square" lIns="0" tIns="0" rIns="0" bIns="0" rtlCol="0"/>
            <a:lstStyle/>
            <a:p>
              <a:endParaRPr/>
            </a:p>
          </p:txBody>
        </p:sp>
        <p:sp>
          <p:nvSpPr>
            <p:cNvPr id="22" name="object 20"/>
            <p:cNvSpPr>
              <a:spLocks noChangeAspect="1"/>
            </p:cNvSpPr>
            <p:nvPr/>
          </p:nvSpPr>
          <p:spPr>
            <a:xfrm>
              <a:off x="6682294"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23" name="object 21"/>
            <p:cNvSpPr>
              <a:spLocks noChangeAspect="1"/>
            </p:cNvSpPr>
            <p:nvPr/>
          </p:nvSpPr>
          <p:spPr>
            <a:xfrm>
              <a:off x="6680815" y="5091913"/>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4" name="object 22"/>
            <p:cNvSpPr>
              <a:spLocks noChangeAspect="1"/>
            </p:cNvSpPr>
            <p:nvPr/>
          </p:nvSpPr>
          <p:spPr>
            <a:xfrm>
              <a:off x="6762133"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25" name="object 23"/>
            <p:cNvSpPr>
              <a:spLocks noChangeAspect="1"/>
            </p:cNvSpPr>
            <p:nvPr/>
          </p:nvSpPr>
          <p:spPr>
            <a:xfrm>
              <a:off x="6714355"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26" name="object 24"/>
            <p:cNvSpPr>
              <a:spLocks noChangeAspect="1"/>
            </p:cNvSpPr>
            <p:nvPr/>
          </p:nvSpPr>
          <p:spPr>
            <a:xfrm>
              <a:off x="6712882"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27" name="object 25"/>
            <p:cNvSpPr>
              <a:spLocks noChangeAspect="1"/>
            </p:cNvSpPr>
            <p:nvPr/>
          </p:nvSpPr>
          <p:spPr>
            <a:xfrm>
              <a:off x="6712908"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28" name="object 26"/>
            <p:cNvSpPr>
              <a:spLocks noChangeAspect="1"/>
            </p:cNvSpPr>
            <p:nvPr/>
          </p:nvSpPr>
          <p:spPr>
            <a:xfrm>
              <a:off x="6710812"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29" name="object 27"/>
            <p:cNvSpPr>
              <a:spLocks noChangeAspect="1"/>
            </p:cNvSpPr>
            <p:nvPr/>
          </p:nvSpPr>
          <p:spPr>
            <a:xfrm>
              <a:off x="5679585"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30" name="object 28"/>
            <p:cNvSpPr>
              <a:spLocks noChangeAspect="1"/>
            </p:cNvSpPr>
            <p:nvPr/>
          </p:nvSpPr>
          <p:spPr>
            <a:xfrm>
              <a:off x="5678112"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59" y="179984"/>
                  </a:lnTo>
                  <a:lnTo>
                    <a:pt x="2959"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31" name="object 29"/>
            <p:cNvSpPr>
              <a:spLocks noChangeAspect="1"/>
            </p:cNvSpPr>
            <p:nvPr/>
          </p:nvSpPr>
          <p:spPr>
            <a:xfrm>
              <a:off x="5682912" y="5091634"/>
              <a:ext cx="80010" cy="142875"/>
            </a:xfrm>
            <a:custGeom>
              <a:avLst/>
              <a:gdLst/>
              <a:ahLst/>
              <a:cxnLst/>
              <a:rect l="l" t="t" r="r" b="b"/>
              <a:pathLst>
                <a:path w="80010" h="142875">
                  <a:moveTo>
                    <a:pt x="0" y="142519"/>
                  </a:moveTo>
                  <a:lnTo>
                    <a:pt x="79832" y="142519"/>
                  </a:lnTo>
                  <a:lnTo>
                    <a:pt x="79832" y="0"/>
                  </a:lnTo>
                  <a:lnTo>
                    <a:pt x="0" y="0"/>
                  </a:lnTo>
                  <a:lnTo>
                    <a:pt x="0" y="142519"/>
                  </a:lnTo>
                  <a:close/>
                </a:path>
              </a:pathLst>
            </a:custGeom>
            <a:solidFill>
              <a:srgbClr val="FFFFFF"/>
            </a:solidFill>
          </p:spPr>
          <p:txBody>
            <a:bodyPr wrap="square" lIns="0" tIns="0" rIns="0" bIns="0" rtlCol="0"/>
            <a:lstStyle/>
            <a:p>
              <a:endParaRPr/>
            </a:p>
          </p:txBody>
        </p:sp>
        <p:sp>
          <p:nvSpPr>
            <p:cNvPr id="32" name="object 30"/>
            <p:cNvSpPr>
              <a:spLocks noChangeAspect="1"/>
            </p:cNvSpPr>
            <p:nvPr/>
          </p:nvSpPr>
          <p:spPr>
            <a:xfrm>
              <a:off x="5681426" y="5234788"/>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3" name="object 31"/>
            <p:cNvSpPr>
              <a:spLocks noChangeAspect="1"/>
            </p:cNvSpPr>
            <p:nvPr/>
          </p:nvSpPr>
          <p:spPr>
            <a:xfrm>
              <a:off x="5681426" y="5233518"/>
              <a:ext cx="80010" cy="0"/>
            </a:xfrm>
            <a:custGeom>
              <a:avLst/>
              <a:gdLst/>
              <a:ahLst/>
              <a:cxnLst/>
              <a:rect l="l" t="t" r="r" b="b"/>
              <a:pathLst>
                <a:path w="80010">
                  <a:moveTo>
                    <a:pt x="0" y="0"/>
                  </a:moveTo>
                  <a:lnTo>
                    <a:pt x="79844" y="0"/>
                  </a:lnTo>
                </a:path>
              </a:pathLst>
            </a:custGeom>
            <a:ln w="3175">
              <a:solidFill>
                <a:srgbClr val="050100"/>
              </a:solidFill>
            </a:ln>
          </p:spPr>
          <p:txBody>
            <a:bodyPr wrap="square" lIns="0" tIns="0" rIns="0" bIns="0" rtlCol="0"/>
            <a:lstStyle/>
            <a:p>
              <a:endParaRPr/>
            </a:p>
          </p:txBody>
        </p:sp>
        <p:sp>
          <p:nvSpPr>
            <p:cNvPr id="34" name="object 32"/>
            <p:cNvSpPr>
              <a:spLocks noChangeAspect="1"/>
            </p:cNvSpPr>
            <p:nvPr/>
          </p:nvSpPr>
          <p:spPr>
            <a:xfrm>
              <a:off x="5682906"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35" name="object 33"/>
            <p:cNvSpPr>
              <a:spLocks noChangeAspect="1"/>
            </p:cNvSpPr>
            <p:nvPr/>
          </p:nvSpPr>
          <p:spPr>
            <a:xfrm>
              <a:off x="5681426" y="5091913"/>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6" name="object 34"/>
            <p:cNvSpPr>
              <a:spLocks noChangeAspect="1"/>
            </p:cNvSpPr>
            <p:nvPr/>
          </p:nvSpPr>
          <p:spPr>
            <a:xfrm>
              <a:off x="576274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37" name="object 35"/>
            <p:cNvSpPr>
              <a:spLocks noChangeAspect="1"/>
            </p:cNvSpPr>
            <p:nvPr/>
          </p:nvSpPr>
          <p:spPr>
            <a:xfrm>
              <a:off x="5714967"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38" name="object 36"/>
            <p:cNvSpPr>
              <a:spLocks noChangeAspect="1"/>
            </p:cNvSpPr>
            <p:nvPr/>
          </p:nvSpPr>
          <p:spPr>
            <a:xfrm>
              <a:off x="5713494"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39" name="object 37"/>
            <p:cNvSpPr>
              <a:spLocks noChangeAspect="1"/>
            </p:cNvSpPr>
            <p:nvPr/>
          </p:nvSpPr>
          <p:spPr>
            <a:xfrm>
              <a:off x="5713519"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40" name="object 38"/>
            <p:cNvSpPr>
              <a:spLocks noChangeAspect="1"/>
            </p:cNvSpPr>
            <p:nvPr/>
          </p:nvSpPr>
          <p:spPr>
            <a:xfrm>
              <a:off x="571142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41" name="object 39"/>
            <p:cNvSpPr>
              <a:spLocks noChangeAspect="1"/>
            </p:cNvSpPr>
            <p:nvPr/>
          </p:nvSpPr>
          <p:spPr>
            <a:xfrm>
              <a:off x="4762988"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42" name="object 40"/>
            <p:cNvSpPr>
              <a:spLocks noChangeAspect="1"/>
            </p:cNvSpPr>
            <p:nvPr/>
          </p:nvSpPr>
          <p:spPr>
            <a:xfrm>
              <a:off x="4761515"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46" y="179984"/>
                  </a:lnTo>
                  <a:lnTo>
                    <a:pt x="2946"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43" name="object 41"/>
            <p:cNvSpPr>
              <a:spLocks noChangeAspect="1"/>
            </p:cNvSpPr>
            <p:nvPr/>
          </p:nvSpPr>
          <p:spPr>
            <a:xfrm>
              <a:off x="4766303" y="5091634"/>
              <a:ext cx="80010" cy="142875"/>
            </a:xfrm>
            <a:custGeom>
              <a:avLst/>
              <a:gdLst/>
              <a:ahLst/>
              <a:cxnLst/>
              <a:rect l="l" t="t" r="r" b="b"/>
              <a:pathLst>
                <a:path w="80010"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44" name="object 42"/>
            <p:cNvSpPr>
              <a:spLocks noChangeAspect="1"/>
            </p:cNvSpPr>
            <p:nvPr/>
          </p:nvSpPr>
          <p:spPr>
            <a:xfrm>
              <a:off x="4764829" y="5234788"/>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5" name="object 43"/>
            <p:cNvSpPr>
              <a:spLocks noChangeAspect="1"/>
            </p:cNvSpPr>
            <p:nvPr/>
          </p:nvSpPr>
          <p:spPr>
            <a:xfrm>
              <a:off x="4764829" y="5233518"/>
              <a:ext cx="80010" cy="0"/>
            </a:xfrm>
            <a:custGeom>
              <a:avLst/>
              <a:gdLst/>
              <a:ahLst/>
              <a:cxnLst/>
              <a:rect l="l" t="t" r="r" b="b"/>
              <a:pathLst>
                <a:path w="80010">
                  <a:moveTo>
                    <a:pt x="0" y="0"/>
                  </a:moveTo>
                  <a:lnTo>
                    <a:pt x="79832" y="0"/>
                  </a:lnTo>
                </a:path>
              </a:pathLst>
            </a:custGeom>
            <a:ln w="3175">
              <a:solidFill>
                <a:srgbClr val="050100"/>
              </a:solidFill>
            </a:ln>
          </p:spPr>
          <p:txBody>
            <a:bodyPr wrap="square" lIns="0" tIns="0" rIns="0" bIns="0" rtlCol="0"/>
            <a:lstStyle/>
            <a:p>
              <a:endParaRPr/>
            </a:p>
          </p:txBody>
        </p:sp>
        <p:sp>
          <p:nvSpPr>
            <p:cNvPr id="46" name="object 44"/>
            <p:cNvSpPr>
              <a:spLocks noChangeAspect="1"/>
            </p:cNvSpPr>
            <p:nvPr/>
          </p:nvSpPr>
          <p:spPr>
            <a:xfrm>
              <a:off x="4766303"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47" name="object 45"/>
            <p:cNvSpPr>
              <a:spLocks noChangeAspect="1"/>
            </p:cNvSpPr>
            <p:nvPr/>
          </p:nvSpPr>
          <p:spPr>
            <a:xfrm>
              <a:off x="4764829" y="5091913"/>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8" name="object 46"/>
            <p:cNvSpPr>
              <a:spLocks noChangeAspect="1"/>
            </p:cNvSpPr>
            <p:nvPr/>
          </p:nvSpPr>
          <p:spPr>
            <a:xfrm>
              <a:off x="484613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49" name="object 47"/>
            <p:cNvSpPr>
              <a:spLocks noChangeAspect="1"/>
            </p:cNvSpPr>
            <p:nvPr/>
          </p:nvSpPr>
          <p:spPr>
            <a:xfrm>
              <a:off x="4798370"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50" name="object 48"/>
            <p:cNvSpPr>
              <a:spLocks noChangeAspect="1"/>
            </p:cNvSpPr>
            <p:nvPr/>
          </p:nvSpPr>
          <p:spPr>
            <a:xfrm>
              <a:off x="4796897"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51" name="object 49"/>
            <p:cNvSpPr>
              <a:spLocks noChangeAspect="1"/>
            </p:cNvSpPr>
            <p:nvPr/>
          </p:nvSpPr>
          <p:spPr>
            <a:xfrm>
              <a:off x="4796910"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52" name="object 50"/>
            <p:cNvSpPr>
              <a:spLocks noChangeAspect="1"/>
            </p:cNvSpPr>
            <p:nvPr/>
          </p:nvSpPr>
          <p:spPr>
            <a:xfrm>
              <a:off x="479481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59" name="object 57"/>
            <p:cNvSpPr>
              <a:spLocks noChangeAspect="1"/>
            </p:cNvSpPr>
            <p:nvPr/>
          </p:nvSpPr>
          <p:spPr>
            <a:xfrm>
              <a:off x="6774325" y="4582821"/>
              <a:ext cx="77990" cy="77990"/>
            </a:xfrm>
            <a:prstGeom prst="rect">
              <a:avLst/>
            </a:prstGeom>
            <a:blipFill>
              <a:blip r:embed="rId5" cstate="print"/>
              <a:stretch>
                <a:fillRect/>
              </a:stretch>
            </a:blipFill>
          </p:spPr>
          <p:txBody>
            <a:bodyPr wrap="square" lIns="0" tIns="0" rIns="0" bIns="0" rtlCol="0"/>
            <a:lstStyle/>
            <a:p>
              <a:endParaRPr/>
            </a:p>
          </p:txBody>
        </p:sp>
        <p:sp>
          <p:nvSpPr>
            <p:cNvPr id="60" name="object 58"/>
            <p:cNvSpPr>
              <a:spLocks noChangeAspect="1"/>
            </p:cNvSpPr>
            <p:nvPr/>
          </p:nvSpPr>
          <p:spPr>
            <a:xfrm>
              <a:off x="6772851" y="4581348"/>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412"/>
                  </a:lnTo>
                  <a:lnTo>
                    <a:pt x="2971" y="9537"/>
                  </a:lnTo>
                  <a:lnTo>
                    <a:pt x="9537" y="2971"/>
                  </a:lnTo>
                  <a:lnTo>
                    <a:pt x="76022" y="2971"/>
                  </a:lnTo>
                  <a:lnTo>
                    <a:pt x="73050" y="0"/>
                  </a:lnTo>
                  <a:close/>
                </a:path>
                <a:path w="81279" h="81279">
                  <a:moveTo>
                    <a:pt x="76022" y="2971"/>
                  </a:moveTo>
                  <a:lnTo>
                    <a:pt x="71399" y="2971"/>
                  </a:lnTo>
                  <a:lnTo>
                    <a:pt x="77965" y="9537"/>
                  </a:lnTo>
                  <a:lnTo>
                    <a:pt x="77965" y="71412"/>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1" name="object 59"/>
            <p:cNvSpPr>
              <a:spLocks noChangeAspect="1"/>
            </p:cNvSpPr>
            <p:nvPr/>
          </p:nvSpPr>
          <p:spPr>
            <a:xfrm>
              <a:off x="6156368" y="4732135"/>
              <a:ext cx="77977" cy="77990"/>
            </a:xfrm>
            <a:prstGeom prst="rect">
              <a:avLst/>
            </a:prstGeom>
            <a:blipFill>
              <a:blip r:embed="rId6" cstate="print"/>
              <a:stretch>
                <a:fillRect/>
              </a:stretch>
            </a:blipFill>
          </p:spPr>
          <p:txBody>
            <a:bodyPr wrap="square" lIns="0" tIns="0" rIns="0" bIns="0" rtlCol="0"/>
            <a:lstStyle/>
            <a:p>
              <a:endParaRPr/>
            </a:p>
          </p:txBody>
        </p:sp>
        <p:sp>
          <p:nvSpPr>
            <p:cNvPr id="62" name="object 60"/>
            <p:cNvSpPr>
              <a:spLocks noChangeAspect="1"/>
            </p:cNvSpPr>
            <p:nvPr/>
          </p:nvSpPr>
          <p:spPr>
            <a:xfrm>
              <a:off x="6154882" y="4730662"/>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3" name="object 61"/>
            <p:cNvSpPr>
              <a:spLocks noChangeAspect="1"/>
            </p:cNvSpPr>
            <p:nvPr/>
          </p:nvSpPr>
          <p:spPr>
            <a:xfrm>
              <a:off x="5352115" y="4754322"/>
              <a:ext cx="77990" cy="77977"/>
            </a:xfrm>
            <a:prstGeom prst="rect">
              <a:avLst/>
            </a:prstGeom>
            <a:blipFill>
              <a:blip r:embed="rId5" cstate="print"/>
              <a:stretch>
                <a:fillRect/>
              </a:stretch>
            </a:blipFill>
          </p:spPr>
          <p:txBody>
            <a:bodyPr wrap="square" lIns="0" tIns="0" rIns="0" bIns="0" rtlCol="0"/>
            <a:lstStyle/>
            <a:p>
              <a:endParaRPr/>
            </a:p>
          </p:txBody>
        </p:sp>
        <p:sp>
          <p:nvSpPr>
            <p:cNvPr id="64" name="object 62"/>
            <p:cNvSpPr>
              <a:spLocks noChangeAspect="1"/>
            </p:cNvSpPr>
            <p:nvPr/>
          </p:nvSpPr>
          <p:spPr>
            <a:xfrm>
              <a:off x="5350642" y="4752836"/>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8" name="object 73"/>
            <p:cNvSpPr>
              <a:spLocks noChangeAspect="1"/>
            </p:cNvSpPr>
            <p:nvPr/>
          </p:nvSpPr>
          <p:spPr>
            <a:xfrm>
              <a:off x="5818714" y="4308019"/>
              <a:ext cx="687070" cy="686435"/>
            </a:xfrm>
            <a:custGeom>
              <a:avLst/>
              <a:gdLst/>
              <a:ahLst/>
              <a:cxnLst/>
              <a:rect l="l" t="t" r="r" b="b"/>
              <a:pathLst>
                <a:path w="687070" h="686435">
                  <a:moveTo>
                    <a:pt x="677265" y="0"/>
                  </a:moveTo>
                  <a:lnTo>
                    <a:pt x="653451" y="30393"/>
                  </a:lnTo>
                  <a:lnTo>
                    <a:pt x="628914" y="61075"/>
                  </a:lnTo>
                  <a:lnTo>
                    <a:pt x="603645" y="92021"/>
                  </a:lnTo>
                  <a:lnTo>
                    <a:pt x="577638" y="123205"/>
                  </a:lnTo>
                  <a:lnTo>
                    <a:pt x="550884" y="154601"/>
                  </a:lnTo>
                  <a:lnTo>
                    <a:pt x="523377" y="186185"/>
                  </a:lnTo>
                  <a:lnTo>
                    <a:pt x="495109" y="217930"/>
                  </a:lnTo>
                  <a:lnTo>
                    <a:pt x="466072" y="249812"/>
                  </a:lnTo>
                  <a:lnTo>
                    <a:pt x="436259" y="281803"/>
                  </a:lnTo>
                  <a:lnTo>
                    <a:pt x="405663" y="313880"/>
                  </a:lnTo>
                  <a:lnTo>
                    <a:pt x="363711" y="356663"/>
                  </a:lnTo>
                  <a:lnTo>
                    <a:pt x="321937" y="397938"/>
                  </a:lnTo>
                  <a:lnTo>
                    <a:pt x="280389" y="437731"/>
                  </a:lnTo>
                  <a:lnTo>
                    <a:pt x="239117" y="476065"/>
                  </a:lnTo>
                  <a:lnTo>
                    <a:pt x="198169" y="512965"/>
                  </a:lnTo>
                  <a:lnTo>
                    <a:pt x="157593" y="548456"/>
                  </a:lnTo>
                  <a:lnTo>
                    <a:pt x="117440" y="582561"/>
                  </a:lnTo>
                  <a:lnTo>
                    <a:pt x="77757" y="615305"/>
                  </a:lnTo>
                  <a:lnTo>
                    <a:pt x="38594" y="646712"/>
                  </a:lnTo>
                  <a:lnTo>
                    <a:pt x="0" y="676808"/>
                  </a:lnTo>
                  <a:lnTo>
                    <a:pt x="7200" y="686181"/>
                  </a:lnTo>
                  <a:lnTo>
                    <a:pt x="45925" y="655988"/>
                  </a:lnTo>
                  <a:lnTo>
                    <a:pt x="85218" y="624478"/>
                  </a:lnTo>
                  <a:lnTo>
                    <a:pt x="125030" y="591628"/>
                  </a:lnTo>
                  <a:lnTo>
                    <a:pt x="165313" y="557412"/>
                  </a:lnTo>
                  <a:lnTo>
                    <a:pt x="206019" y="521808"/>
                  </a:lnTo>
                  <a:lnTo>
                    <a:pt x="247098" y="484789"/>
                  </a:lnTo>
                  <a:lnTo>
                    <a:pt x="288501" y="446333"/>
                  </a:lnTo>
                  <a:lnTo>
                    <a:pt x="330181" y="406416"/>
                  </a:lnTo>
                  <a:lnTo>
                    <a:pt x="372087" y="365011"/>
                  </a:lnTo>
                  <a:lnTo>
                    <a:pt x="414172" y="322097"/>
                  </a:lnTo>
                  <a:lnTo>
                    <a:pt x="444862" y="289918"/>
                  </a:lnTo>
                  <a:lnTo>
                    <a:pt x="474767" y="257826"/>
                  </a:lnTo>
                  <a:lnTo>
                    <a:pt x="503893" y="225845"/>
                  </a:lnTo>
                  <a:lnTo>
                    <a:pt x="532249" y="194002"/>
                  </a:lnTo>
                  <a:lnTo>
                    <a:pt x="559841" y="162321"/>
                  </a:lnTo>
                  <a:lnTo>
                    <a:pt x="586677" y="130829"/>
                  </a:lnTo>
                  <a:lnTo>
                    <a:pt x="612765" y="99551"/>
                  </a:lnTo>
                  <a:lnTo>
                    <a:pt x="638112" y="68511"/>
                  </a:lnTo>
                  <a:lnTo>
                    <a:pt x="662725" y="37736"/>
                  </a:lnTo>
                  <a:lnTo>
                    <a:pt x="686612" y="7251"/>
                  </a:lnTo>
                  <a:lnTo>
                    <a:pt x="677265" y="0"/>
                  </a:lnTo>
                  <a:close/>
                </a:path>
              </a:pathLst>
            </a:custGeom>
            <a:solidFill>
              <a:srgbClr val="5C68B0"/>
            </a:solidFill>
          </p:spPr>
          <p:txBody>
            <a:bodyPr wrap="square" lIns="0" tIns="0" rIns="0" bIns="0" rtlCol="0"/>
            <a:lstStyle/>
            <a:p>
              <a:endParaRPr/>
            </a:p>
          </p:txBody>
        </p:sp>
        <p:sp>
          <p:nvSpPr>
            <p:cNvPr id="69" name="object 74"/>
            <p:cNvSpPr>
              <a:spLocks noChangeAspect="1"/>
            </p:cNvSpPr>
            <p:nvPr/>
          </p:nvSpPr>
          <p:spPr>
            <a:xfrm>
              <a:off x="5755544" y="4930344"/>
              <a:ext cx="123189" cy="109855"/>
            </a:xfrm>
            <a:custGeom>
              <a:avLst/>
              <a:gdLst/>
              <a:ahLst/>
              <a:cxnLst/>
              <a:rect l="l" t="t" r="r" b="b"/>
              <a:pathLst>
                <a:path w="123189" h="109854">
                  <a:moveTo>
                    <a:pt x="64897" y="0"/>
                  </a:moveTo>
                  <a:lnTo>
                    <a:pt x="0" y="109296"/>
                  </a:lnTo>
                  <a:lnTo>
                    <a:pt x="122859" y="76720"/>
                  </a:lnTo>
                  <a:lnTo>
                    <a:pt x="71602" y="55194"/>
                  </a:lnTo>
                  <a:lnTo>
                    <a:pt x="64897" y="0"/>
                  </a:lnTo>
                  <a:close/>
                </a:path>
              </a:pathLst>
            </a:custGeom>
            <a:solidFill>
              <a:srgbClr val="5C68B0"/>
            </a:solidFill>
          </p:spPr>
          <p:txBody>
            <a:bodyPr wrap="square" lIns="0" tIns="0" rIns="0" bIns="0" rtlCol="0"/>
            <a:lstStyle/>
            <a:p>
              <a:endParaRPr/>
            </a:p>
          </p:txBody>
        </p:sp>
        <p:sp>
          <p:nvSpPr>
            <p:cNvPr id="70" name="object 75"/>
            <p:cNvSpPr>
              <a:spLocks noChangeAspect="1"/>
            </p:cNvSpPr>
            <p:nvPr/>
          </p:nvSpPr>
          <p:spPr>
            <a:xfrm>
              <a:off x="4964956" y="4303535"/>
              <a:ext cx="1438910" cy="712470"/>
            </a:xfrm>
            <a:custGeom>
              <a:avLst/>
              <a:gdLst/>
              <a:ahLst/>
              <a:cxnLst/>
              <a:rect l="l" t="t" r="r" b="b"/>
              <a:pathLst>
                <a:path w="1438910" h="712470">
                  <a:moveTo>
                    <a:pt x="1431734" y="0"/>
                  </a:moveTo>
                  <a:lnTo>
                    <a:pt x="1374734" y="40215"/>
                  </a:lnTo>
                  <a:lnTo>
                    <a:pt x="1315499" y="80754"/>
                  </a:lnTo>
                  <a:lnTo>
                    <a:pt x="1254031" y="121504"/>
                  </a:lnTo>
                  <a:lnTo>
                    <a:pt x="1190331" y="162352"/>
                  </a:lnTo>
                  <a:lnTo>
                    <a:pt x="1157644" y="182778"/>
                  </a:lnTo>
                  <a:lnTo>
                    <a:pt x="1124400" y="203187"/>
                  </a:lnTo>
                  <a:lnTo>
                    <a:pt x="1090600" y="223564"/>
                  </a:lnTo>
                  <a:lnTo>
                    <a:pt x="1056242" y="243895"/>
                  </a:lnTo>
                  <a:lnTo>
                    <a:pt x="1021328" y="264166"/>
                  </a:lnTo>
                  <a:lnTo>
                    <a:pt x="985857" y="284364"/>
                  </a:lnTo>
                  <a:lnTo>
                    <a:pt x="949831" y="304473"/>
                  </a:lnTo>
                  <a:lnTo>
                    <a:pt x="913248" y="324481"/>
                  </a:lnTo>
                  <a:lnTo>
                    <a:pt x="876110" y="344373"/>
                  </a:lnTo>
                  <a:lnTo>
                    <a:pt x="838417" y="364135"/>
                  </a:lnTo>
                  <a:lnTo>
                    <a:pt x="800168" y="383752"/>
                  </a:lnTo>
                  <a:lnTo>
                    <a:pt x="761365" y="403212"/>
                  </a:lnTo>
                  <a:lnTo>
                    <a:pt x="720017" y="423463"/>
                  </a:lnTo>
                  <a:lnTo>
                    <a:pt x="678950" y="443086"/>
                  </a:lnTo>
                  <a:lnTo>
                    <a:pt x="638176" y="462092"/>
                  </a:lnTo>
                  <a:lnTo>
                    <a:pt x="597705" y="480492"/>
                  </a:lnTo>
                  <a:lnTo>
                    <a:pt x="557548" y="498296"/>
                  </a:lnTo>
                  <a:lnTo>
                    <a:pt x="517714" y="515514"/>
                  </a:lnTo>
                  <a:lnTo>
                    <a:pt x="478215" y="532159"/>
                  </a:lnTo>
                  <a:lnTo>
                    <a:pt x="439061" y="548239"/>
                  </a:lnTo>
                  <a:lnTo>
                    <a:pt x="400264" y="563766"/>
                  </a:lnTo>
                  <a:lnTo>
                    <a:pt x="361832" y="578751"/>
                  </a:lnTo>
                  <a:lnTo>
                    <a:pt x="286111" y="607136"/>
                  </a:lnTo>
                  <a:lnTo>
                    <a:pt x="211982" y="633478"/>
                  </a:lnTo>
                  <a:lnTo>
                    <a:pt x="139531" y="657863"/>
                  </a:lnTo>
                  <a:lnTo>
                    <a:pt x="68842" y="680376"/>
                  </a:lnTo>
                  <a:lnTo>
                    <a:pt x="0" y="701103"/>
                  </a:lnTo>
                  <a:lnTo>
                    <a:pt x="3314" y="712457"/>
                  </a:lnTo>
                  <a:lnTo>
                    <a:pt x="72334" y="691675"/>
                  </a:lnTo>
                  <a:lnTo>
                    <a:pt x="143205" y="669103"/>
                  </a:lnTo>
                  <a:lnTo>
                    <a:pt x="215842" y="644654"/>
                  </a:lnTo>
                  <a:lnTo>
                    <a:pt x="290160" y="618244"/>
                  </a:lnTo>
                  <a:lnTo>
                    <a:pt x="366074" y="589788"/>
                  </a:lnTo>
                  <a:lnTo>
                    <a:pt x="404603" y="574765"/>
                  </a:lnTo>
                  <a:lnTo>
                    <a:pt x="443499" y="559199"/>
                  </a:lnTo>
                  <a:lnTo>
                    <a:pt x="482752" y="543078"/>
                  </a:lnTo>
                  <a:lnTo>
                    <a:pt x="522350" y="526393"/>
                  </a:lnTo>
                  <a:lnTo>
                    <a:pt x="562284" y="509131"/>
                  </a:lnTo>
                  <a:lnTo>
                    <a:pt x="602542" y="491284"/>
                  </a:lnTo>
                  <a:lnTo>
                    <a:pt x="643115" y="472839"/>
                  </a:lnTo>
                  <a:lnTo>
                    <a:pt x="683991" y="453787"/>
                  </a:lnTo>
                  <a:lnTo>
                    <a:pt x="725159" y="434116"/>
                  </a:lnTo>
                  <a:lnTo>
                    <a:pt x="766610" y="413816"/>
                  </a:lnTo>
                  <a:lnTo>
                    <a:pt x="805511" y="394307"/>
                  </a:lnTo>
                  <a:lnTo>
                    <a:pt x="843856" y="374640"/>
                  </a:lnTo>
                  <a:lnTo>
                    <a:pt x="881644" y="354828"/>
                  </a:lnTo>
                  <a:lnTo>
                    <a:pt x="918875" y="334886"/>
                  </a:lnTo>
                  <a:lnTo>
                    <a:pt x="955548" y="314828"/>
                  </a:lnTo>
                  <a:lnTo>
                    <a:pt x="991664" y="294668"/>
                  </a:lnTo>
                  <a:lnTo>
                    <a:pt x="1027221" y="274421"/>
                  </a:lnTo>
                  <a:lnTo>
                    <a:pt x="1062221" y="254099"/>
                  </a:lnTo>
                  <a:lnTo>
                    <a:pt x="1096663" y="233718"/>
                  </a:lnTo>
                  <a:lnTo>
                    <a:pt x="1130546" y="213291"/>
                  </a:lnTo>
                  <a:lnTo>
                    <a:pt x="1163870" y="192833"/>
                  </a:lnTo>
                  <a:lnTo>
                    <a:pt x="1196635" y="172357"/>
                  </a:lnTo>
                  <a:lnTo>
                    <a:pt x="1228842" y="151878"/>
                  </a:lnTo>
                  <a:lnTo>
                    <a:pt x="1291577" y="110966"/>
                  </a:lnTo>
                  <a:lnTo>
                    <a:pt x="1352073" y="70210"/>
                  </a:lnTo>
                  <a:lnTo>
                    <a:pt x="1410330" y="29722"/>
                  </a:lnTo>
                  <a:lnTo>
                    <a:pt x="1438617" y="9613"/>
                  </a:lnTo>
                  <a:lnTo>
                    <a:pt x="1431734" y="0"/>
                  </a:lnTo>
                  <a:close/>
                </a:path>
              </a:pathLst>
            </a:custGeom>
            <a:solidFill>
              <a:srgbClr val="5C68B0"/>
            </a:solidFill>
          </p:spPr>
          <p:txBody>
            <a:bodyPr wrap="square" lIns="0" tIns="0" rIns="0" bIns="0" rtlCol="0"/>
            <a:lstStyle/>
            <a:p>
              <a:endParaRPr/>
            </a:p>
          </p:txBody>
        </p:sp>
        <p:sp>
          <p:nvSpPr>
            <p:cNvPr id="71" name="object 76"/>
            <p:cNvSpPr>
              <a:spLocks noChangeAspect="1"/>
            </p:cNvSpPr>
            <p:nvPr/>
          </p:nvSpPr>
          <p:spPr>
            <a:xfrm>
              <a:off x="4886254" y="4954588"/>
              <a:ext cx="126364" cy="92710"/>
            </a:xfrm>
            <a:custGeom>
              <a:avLst/>
              <a:gdLst/>
              <a:ahLst/>
              <a:cxnLst/>
              <a:rect l="l" t="t" r="r" b="b"/>
              <a:pathLst>
                <a:path w="126364" h="92710">
                  <a:moveTo>
                    <a:pt x="100025" y="0"/>
                  </a:moveTo>
                  <a:lnTo>
                    <a:pt x="0" y="78435"/>
                  </a:lnTo>
                  <a:lnTo>
                    <a:pt x="126326" y="92481"/>
                  </a:lnTo>
                  <a:lnTo>
                    <a:pt x="86321" y="53886"/>
                  </a:lnTo>
                  <a:lnTo>
                    <a:pt x="100025" y="0"/>
                  </a:lnTo>
                  <a:close/>
                </a:path>
              </a:pathLst>
            </a:custGeom>
            <a:solidFill>
              <a:srgbClr val="5C68B0"/>
            </a:solidFill>
          </p:spPr>
          <p:txBody>
            <a:bodyPr wrap="square" lIns="0" tIns="0" rIns="0" bIns="0" rtlCol="0"/>
            <a:lstStyle/>
            <a:p>
              <a:endParaRPr/>
            </a:p>
          </p:txBody>
        </p:sp>
        <p:sp>
          <p:nvSpPr>
            <p:cNvPr id="72" name="object 77"/>
            <p:cNvSpPr>
              <a:spLocks noChangeAspect="1"/>
            </p:cNvSpPr>
            <p:nvPr/>
          </p:nvSpPr>
          <p:spPr>
            <a:xfrm>
              <a:off x="6593579" y="4314622"/>
              <a:ext cx="179705" cy="600710"/>
            </a:xfrm>
            <a:custGeom>
              <a:avLst/>
              <a:gdLst/>
              <a:ahLst/>
              <a:cxnLst/>
              <a:rect l="l" t="t" r="r" b="b"/>
              <a:pathLst>
                <a:path w="179704" h="600710">
                  <a:moveTo>
                    <a:pt x="9309" y="0"/>
                  </a:moveTo>
                  <a:lnTo>
                    <a:pt x="0" y="7289"/>
                  </a:lnTo>
                  <a:lnTo>
                    <a:pt x="6176" y="15296"/>
                  </a:lnTo>
                  <a:lnTo>
                    <a:pt x="12727" y="24042"/>
                  </a:lnTo>
                  <a:lnTo>
                    <a:pt x="41783" y="66383"/>
                  </a:lnTo>
                  <a:lnTo>
                    <a:pt x="65321" y="105827"/>
                  </a:lnTo>
                  <a:lnTo>
                    <a:pt x="89015" y="151818"/>
                  </a:lnTo>
                  <a:lnTo>
                    <a:pt x="111658" y="204319"/>
                  </a:lnTo>
                  <a:lnTo>
                    <a:pt x="125575" y="242918"/>
                  </a:lnTo>
                  <a:lnTo>
                    <a:pt x="138132" y="284381"/>
                  </a:lnTo>
                  <a:lnTo>
                    <a:pt x="150010" y="333570"/>
                  </a:lnTo>
                  <a:lnTo>
                    <a:pt x="157374" y="373631"/>
                  </a:lnTo>
                  <a:lnTo>
                    <a:pt x="162586" y="412332"/>
                  </a:lnTo>
                  <a:lnTo>
                    <a:pt x="166591" y="461548"/>
                  </a:lnTo>
                  <a:lnTo>
                    <a:pt x="167614" y="512149"/>
                  </a:lnTo>
                  <a:lnTo>
                    <a:pt x="167357" y="526784"/>
                  </a:lnTo>
                  <a:lnTo>
                    <a:pt x="165637" y="565391"/>
                  </a:lnTo>
                  <a:lnTo>
                    <a:pt x="162769" y="598125"/>
                  </a:lnTo>
                  <a:lnTo>
                    <a:pt x="174447" y="600163"/>
                  </a:lnTo>
                  <a:lnTo>
                    <a:pt x="178350" y="552012"/>
                  </a:lnTo>
                  <a:lnTo>
                    <a:pt x="179553" y="512149"/>
                  </a:lnTo>
                  <a:lnTo>
                    <a:pt x="179430" y="496468"/>
                  </a:lnTo>
                  <a:lnTo>
                    <a:pt x="177717" y="451384"/>
                  </a:lnTo>
                  <a:lnTo>
                    <a:pt x="173158" y="401498"/>
                  </a:lnTo>
                  <a:lnTo>
                    <a:pt x="167616" y="363125"/>
                  </a:lnTo>
                  <a:lnTo>
                    <a:pt x="160026" y="323843"/>
                  </a:lnTo>
                  <a:lnTo>
                    <a:pt x="144625" y="265080"/>
                  </a:lnTo>
                  <a:lnTo>
                    <a:pt x="130776" y="222910"/>
                  </a:lnTo>
                  <a:lnTo>
                    <a:pt x="115809" y="183993"/>
                  </a:lnTo>
                  <a:lnTo>
                    <a:pt x="100076" y="148295"/>
                  </a:lnTo>
                  <a:lnTo>
                    <a:pt x="75812" y="100720"/>
                  </a:lnTo>
                  <a:lnTo>
                    <a:pt x="51804" y="60216"/>
                  </a:lnTo>
                  <a:lnTo>
                    <a:pt x="29240" y="26678"/>
                  </a:lnTo>
                  <a:lnTo>
                    <a:pt x="15587" y="8136"/>
                  </a:lnTo>
                  <a:lnTo>
                    <a:pt x="9309" y="0"/>
                  </a:lnTo>
                  <a:close/>
                </a:path>
              </a:pathLst>
            </a:custGeom>
            <a:solidFill>
              <a:srgbClr val="5C68B0"/>
            </a:solidFill>
          </p:spPr>
          <p:txBody>
            <a:bodyPr wrap="square" lIns="0" tIns="0" rIns="0" bIns="0" rtlCol="0"/>
            <a:lstStyle/>
            <a:p>
              <a:endParaRPr/>
            </a:p>
          </p:txBody>
        </p:sp>
        <p:sp>
          <p:nvSpPr>
            <p:cNvPr id="73" name="object 78"/>
            <p:cNvSpPr>
              <a:spLocks noChangeAspect="1"/>
            </p:cNvSpPr>
            <p:nvPr/>
          </p:nvSpPr>
          <p:spPr>
            <a:xfrm>
              <a:off x="6719029" y="4873105"/>
              <a:ext cx="95250" cy="123825"/>
            </a:xfrm>
            <a:custGeom>
              <a:avLst/>
              <a:gdLst/>
              <a:ahLst/>
              <a:cxnLst/>
              <a:rect l="l" t="t" r="r" b="b"/>
              <a:pathLst>
                <a:path w="95250" h="123825">
                  <a:moveTo>
                    <a:pt x="0" y="0"/>
                  </a:moveTo>
                  <a:lnTo>
                    <a:pt x="29997" y="123520"/>
                  </a:lnTo>
                  <a:lnTo>
                    <a:pt x="82892" y="34772"/>
                  </a:lnTo>
                  <a:lnTo>
                    <a:pt x="43383" y="34772"/>
                  </a:lnTo>
                  <a:lnTo>
                    <a:pt x="0" y="0"/>
                  </a:lnTo>
                  <a:close/>
                </a:path>
                <a:path w="95250" h="123825">
                  <a:moveTo>
                    <a:pt x="95072" y="14338"/>
                  </a:moveTo>
                  <a:lnTo>
                    <a:pt x="43383" y="34772"/>
                  </a:lnTo>
                  <a:lnTo>
                    <a:pt x="82892" y="34772"/>
                  </a:lnTo>
                  <a:lnTo>
                    <a:pt x="95072" y="14338"/>
                  </a:lnTo>
                  <a:close/>
                </a:path>
              </a:pathLst>
            </a:custGeom>
            <a:solidFill>
              <a:srgbClr val="5C68B0"/>
            </a:solidFill>
          </p:spPr>
          <p:txBody>
            <a:bodyPr wrap="square" lIns="0" tIns="0" rIns="0" bIns="0" rtlCol="0"/>
            <a:lstStyle/>
            <a:p>
              <a:endParaRPr/>
            </a:p>
          </p:txBody>
        </p:sp>
        <p:sp>
          <p:nvSpPr>
            <p:cNvPr id="74" name="object 81"/>
            <p:cNvSpPr>
              <a:spLocks noChangeAspect="1"/>
            </p:cNvSpPr>
            <p:nvPr/>
          </p:nvSpPr>
          <p:spPr>
            <a:xfrm>
              <a:off x="4902472" y="5078299"/>
              <a:ext cx="574725" cy="574725"/>
            </a:xfrm>
            <a:prstGeom prst="rect">
              <a:avLst/>
            </a:prstGeom>
            <a:blipFill>
              <a:blip r:embed="rId7" cstate="print"/>
              <a:stretch>
                <a:fillRect/>
              </a:stretch>
            </a:blipFill>
          </p:spPr>
          <p:txBody>
            <a:bodyPr wrap="square" lIns="0" tIns="0" rIns="0" bIns="0" rtlCol="0"/>
            <a:lstStyle/>
            <a:p>
              <a:endParaRPr/>
            </a:p>
          </p:txBody>
        </p:sp>
        <p:sp>
          <p:nvSpPr>
            <p:cNvPr id="75" name="object 82"/>
            <p:cNvSpPr>
              <a:spLocks noChangeAspect="1"/>
            </p:cNvSpPr>
            <p:nvPr/>
          </p:nvSpPr>
          <p:spPr>
            <a:xfrm>
              <a:off x="6804450" y="5078299"/>
              <a:ext cx="574725" cy="574725"/>
            </a:xfrm>
            <a:prstGeom prst="rect">
              <a:avLst/>
            </a:prstGeom>
            <a:blipFill>
              <a:blip r:embed="rId8" cstate="print"/>
              <a:stretch>
                <a:fillRect/>
              </a:stretch>
            </a:blipFill>
          </p:spPr>
          <p:txBody>
            <a:bodyPr wrap="square" lIns="0" tIns="0" rIns="0" bIns="0" rtlCol="0"/>
            <a:lstStyle/>
            <a:p>
              <a:endParaRPr/>
            </a:p>
          </p:txBody>
        </p:sp>
        <p:sp>
          <p:nvSpPr>
            <p:cNvPr id="76" name="object 83"/>
            <p:cNvSpPr>
              <a:spLocks noChangeAspect="1"/>
            </p:cNvSpPr>
            <p:nvPr/>
          </p:nvSpPr>
          <p:spPr>
            <a:xfrm>
              <a:off x="6569220" y="5325466"/>
              <a:ext cx="287362" cy="287362"/>
            </a:xfrm>
            <a:prstGeom prst="rect">
              <a:avLst/>
            </a:prstGeom>
            <a:blipFill>
              <a:blip r:embed="rId9" cstate="print"/>
              <a:stretch>
                <a:fillRect/>
              </a:stretch>
            </a:blipFill>
          </p:spPr>
          <p:txBody>
            <a:bodyPr wrap="square" lIns="0" tIns="0" rIns="0" bIns="0" rtlCol="0"/>
            <a:lstStyle/>
            <a:p>
              <a:endParaRPr/>
            </a:p>
          </p:txBody>
        </p:sp>
        <p:sp>
          <p:nvSpPr>
            <p:cNvPr id="77" name="object 84"/>
            <p:cNvSpPr>
              <a:spLocks noChangeAspect="1"/>
            </p:cNvSpPr>
            <p:nvPr/>
          </p:nvSpPr>
          <p:spPr>
            <a:xfrm>
              <a:off x="5853461" y="5078299"/>
              <a:ext cx="574725" cy="574725"/>
            </a:xfrm>
            <a:prstGeom prst="rect">
              <a:avLst/>
            </a:prstGeom>
            <a:blipFill>
              <a:blip r:embed="rId10" cstate="print"/>
              <a:stretch>
                <a:fillRect/>
              </a:stretch>
            </a:blipFill>
          </p:spPr>
          <p:txBody>
            <a:bodyPr wrap="square" lIns="0" tIns="0" rIns="0" bIns="0" rtlCol="0"/>
            <a:lstStyle/>
            <a:p>
              <a:endParaRPr/>
            </a:p>
          </p:txBody>
        </p:sp>
        <p:sp>
          <p:nvSpPr>
            <p:cNvPr id="78" name="object 85"/>
            <p:cNvSpPr>
              <a:spLocks noChangeAspect="1"/>
            </p:cNvSpPr>
            <p:nvPr/>
          </p:nvSpPr>
          <p:spPr>
            <a:xfrm>
              <a:off x="5611957" y="5325466"/>
              <a:ext cx="287362" cy="287362"/>
            </a:xfrm>
            <a:prstGeom prst="rect">
              <a:avLst/>
            </a:prstGeom>
            <a:blipFill>
              <a:blip r:embed="rId11" cstate="print"/>
              <a:stretch>
                <a:fillRect/>
              </a:stretch>
            </a:blipFill>
          </p:spPr>
          <p:txBody>
            <a:bodyPr wrap="square" lIns="0" tIns="0" rIns="0" bIns="0" rtlCol="0"/>
            <a:lstStyle/>
            <a:p>
              <a:endParaRPr/>
            </a:p>
          </p:txBody>
        </p:sp>
        <p:sp>
          <p:nvSpPr>
            <p:cNvPr id="79" name="object 86"/>
            <p:cNvSpPr>
              <a:spLocks noChangeAspect="1"/>
            </p:cNvSpPr>
            <p:nvPr/>
          </p:nvSpPr>
          <p:spPr>
            <a:xfrm>
              <a:off x="4654695" y="5325466"/>
              <a:ext cx="287362" cy="287362"/>
            </a:xfrm>
            <a:prstGeom prst="rect">
              <a:avLst/>
            </a:prstGeom>
            <a:blipFill>
              <a:blip r:embed="rId12" cstate="print"/>
              <a:stretch>
                <a:fillRect/>
              </a:stretch>
            </a:blipFill>
          </p:spPr>
          <p:txBody>
            <a:bodyPr wrap="square" lIns="0" tIns="0" rIns="0" bIns="0" rtlCol="0"/>
            <a:lstStyle/>
            <a:p>
              <a:endParaRPr/>
            </a:p>
          </p:txBody>
        </p:sp>
      </p:grpSp>
      <p:pic>
        <p:nvPicPr>
          <p:cNvPr id="86" name="図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10737" y="3017922"/>
            <a:ext cx="2313905" cy="1735430"/>
          </a:xfrm>
          <a:prstGeom prst="rect">
            <a:avLst/>
          </a:prstGeom>
        </p:spPr>
      </p:pic>
      <p:sp>
        <p:nvSpPr>
          <p:cNvPr id="89" name="矢印: 右 88"/>
          <p:cNvSpPr/>
          <p:nvPr/>
        </p:nvSpPr>
        <p:spPr>
          <a:xfrm>
            <a:off x="5341688" y="2957779"/>
            <a:ext cx="754602" cy="1798089"/>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66" name="グループ化 65"/>
          <p:cNvGrpSpPr/>
          <p:nvPr/>
        </p:nvGrpSpPr>
        <p:grpSpPr>
          <a:xfrm>
            <a:off x="2074740" y="5273216"/>
            <a:ext cx="8229600" cy="1017247"/>
            <a:chOff x="1163341" y="5343212"/>
            <a:chExt cx="6972129" cy="1017247"/>
          </a:xfrm>
        </p:grpSpPr>
        <p:sp>
          <p:nvSpPr>
            <p:cNvPr id="67" name="テキスト ボックス 66"/>
            <p:cNvSpPr txBox="1"/>
            <p:nvPr/>
          </p:nvSpPr>
          <p:spPr>
            <a:xfrm>
              <a:off x="1320943" y="5507361"/>
              <a:ext cx="6656924" cy="707886"/>
            </a:xfrm>
            <a:prstGeom prst="rect">
              <a:avLst/>
            </a:prstGeom>
            <a:noFill/>
          </p:spPr>
          <p:txBody>
            <a:bodyPr wrap="square" rtlCol="0">
              <a:spAutoFit/>
            </a:bodyPr>
            <a:lstStyle/>
            <a:p>
              <a:pPr algn="ctr"/>
              <a:r>
                <a:rPr lang="ja-JP" altLang="en-US" sz="2000" dirty="0">
                  <a:latin typeface="+mn-ea"/>
                </a:rPr>
                <a:t>研究室内で誘発された感情ではなく日常生活での感情の変化を</a:t>
              </a:r>
              <a:endParaRPr lang="en-US" altLang="ja-JP" sz="2000" dirty="0">
                <a:latin typeface="+mn-ea"/>
              </a:endParaRPr>
            </a:p>
            <a:p>
              <a:pPr algn="ctr"/>
              <a:r>
                <a:rPr lang="ja-JP" altLang="en-US" sz="2000" dirty="0">
                  <a:latin typeface="+mn-ea"/>
                </a:rPr>
                <a:t>用いることで、感情本来の影響を調べられるのではないか</a:t>
              </a:r>
              <a:endParaRPr lang="en-US" altLang="ja-JP" sz="2000" dirty="0">
                <a:latin typeface="+mn-ea"/>
              </a:endParaRPr>
            </a:p>
          </p:txBody>
        </p:sp>
        <p:sp>
          <p:nvSpPr>
            <p:cNvPr id="80" name="角丸四角形 6"/>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323584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152650" y="365127"/>
            <a:ext cx="7886700" cy="1325563"/>
          </a:xfrm>
        </p:spPr>
        <p:txBody>
          <a:bodyPr/>
          <a:lstStyle/>
          <a:p>
            <a:r>
              <a:rPr kumimoji="1" lang="ja-JP" altLang="en-US" dirty="0"/>
              <a:t>結果</a:t>
            </a:r>
          </a:p>
        </p:txBody>
      </p:sp>
      <p:sp>
        <p:nvSpPr>
          <p:cNvPr id="40" name="スライド番号プレースホルダー 39"/>
          <p:cNvSpPr>
            <a:spLocks noGrp="1"/>
          </p:cNvSpPr>
          <p:nvPr>
            <p:ph type="sldNum" sz="quarter" idx="12"/>
          </p:nvPr>
        </p:nvSpPr>
        <p:spPr/>
        <p:txBody>
          <a:bodyPr/>
          <a:lstStyle/>
          <a:p>
            <a:fld id="{983DBA4E-C18D-4183-9F2A-056318DD190E}" type="slidenum">
              <a:rPr kumimoji="1" lang="ja-JP" altLang="en-US" smtClean="0"/>
              <a:t>16</a:t>
            </a:fld>
            <a:endParaRPr kumimoji="1" lang="ja-JP" altLang="en-US" dirty="0"/>
          </a:p>
        </p:txBody>
      </p:sp>
      <p:sp>
        <p:nvSpPr>
          <p:cNvPr id="144" name="テキスト ボックス 143"/>
          <p:cNvSpPr txBox="1"/>
          <p:nvPr/>
        </p:nvSpPr>
        <p:spPr>
          <a:xfrm>
            <a:off x="2260767" y="5718527"/>
            <a:ext cx="7857546" cy="461665"/>
          </a:xfrm>
          <a:prstGeom prst="rect">
            <a:avLst/>
          </a:prstGeom>
          <a:noFill/>
        </p:spPr>
        <p:txBody>
          <a:bodyPr wrap="square" rtlCol="0">
            <a:spAutoFit/>
          </a:bodyPr>
          <a:lstStyle/>
          <a:p>
            <a:pPr algn="ctr"/>
            <a:r>
              <a:rPr lang="ja-JP" altLang="en-US" sz="2400" dirty="0">
                <a:latin typeface="+mn-ea"/>
              </a:rPr>
              <a:t>ポジティブ感情時に探索時間が短くなった</a:t>
            </a:r>
            <a:endParaRPr lang="en-US" altLang="ja-JP" sz="2400" dirty="0">
              <a:latin typeface="+mn-ea"/>
            </a:endParaRPr>
          </a:p>
        </p:txBody>
      </p:sp>
      <p:sp>
        <p:nvSpPr>
          <p:cNvPr id="145" name="角丸四角形 6"/>
          <p:cNvSpPr/>
          <p:nvPr/>
        </p:nvSpPr>
        <p:spPr>
          <a:xfrm>
            <a:off x="2074740" y="5644466"/>
            <a:ext cx="8229600" cy="607586"/>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pic>
        <p:nvPicPr>
          <p:cNvPr id="43" name="図 42">
            <a:extLst>
              <a:ext uri="{FF2B5EF4-FFF2-40B4-BE49-F238E27FC236}">
                <a16:creationId xmlns:a16="http://schemas.microsoft.com/office/drawing/2014/main" id="{27466BAD-AF15-4255-9BF0-3F3777815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749" y="1980212"/>
            <a:ext cx="4818243" cy="3537982"/>
          </a:xfrm>
          <a:prstGeom prst="rect">
            <a:avLst/>
          </a:prstGeom>
        </p:spPr>
      </p:pic>
      <p:pic>
        <p:nvPicPr>
          <p:cNvPr id="7" name="図 6">
            <a:extLst>
              <a:ext uri="{FF2B5EF4-FFF2-40B4-BE49-F238E27FC236}">
                <a16:creationId xmlns:a16="http://schemas.microsoft.com/office/drawing/2014/main" id="{B851CEA8-3562-4889-9AFB-78F59D71B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27" y="1801728"/>
            <a:ext cx="5034548" cy="3779602"/>
          </a:xfrm>
          <a:prstGeom prst="rect">
            <a:avLst/>
          </a:prstGeom>
        </p:spPr>
      </p:pic>
    </p:spTree>
    <p:extLst>
      <p:ext uri="{BB962C8B-B14F-4D97-AF65-F5344CB8AC3E}">
        <p14:creationId xmlns:p14="http://schemas.microsoft.com/office/powerpoint/2010/main" val="55988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kumimoji="1" lang="ja-JP" altLang="en-US" dirty="0"/>
              <a:t>これまでの研究成果</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p:txBody>
          <a:bodyPr/>
          <a:lstStyle/>
          <a:p>
            <a:r>
              <a:rPr lang="ja-JP" altLang="en-US" dirty="0">
                <a:solidFill>
                  <a:schemeClr val="bg1">
                    <a:lumMod val="65000"/>
                  </a:schemeClr>
                </a:solidFill>
              </a:rPr>
              <a:t>東京工業大学</a:t>
            </a:r>
            <a:endParaRPr lang="en-US" altLang="ja-JP" dirty="0">
              <a:solidFill>
                <a:schemeClr val="bg1">
                  <a:lumMod val="65000"/>
                </a:schemeClr>
              </a:solidFill>
            </a:endParaRPr>
          </a:p>
          <a:p>
            <a:pPr lvl="1"/>
            <a:r>
              <a:rPr lang="ja-JP" altLang="en-US" dirty="0">
                <a:solidFill>
                  <a:schemeClr val="bg1">
                    <a:lumMod val="65000"/>
                  </a:schemeClr>
                </a:solidFill>
              </a:rPr>
              <a:t>視覚情報処理</a:t>
            </a:r>
            <a:endParaRPr lang="en-US" altLang="ja-JP" dirty="0">
              <a:solidFill>
                <a:schemeClr val="bg1">
                  <a:lumMod val="65000"/>
                </a:schemeClr>
              </a:solidFill>
            </a:endParaRPr>
          </a:p>
          <a:p>
            <a:pPr lvl="1"/>
            <a:r>
              <a:rPr lang="ja-JP" altLang="en-US" dirty="0">
                <a:solidFill>
                  <a:schemeClr val="bg1">
                    <a:lumMod val="65000"/>
                  </a:schemeClr>
                </a:solidFill>
              </a:rPr>
              <a:t>両眼視差</a:t>
            </a:r>
            <a:endParaRPr lang="en-US" altLang="ja-JP" dirty="0">
              <a:solidFill>
                <a:schemeClr val="bg1">
                  <a:lumMod val="65000"/>
                </a:schemeClr>
              </a:solidFill>
            </a:endParaRPr>
          </a:p>
          <a:p>
            <a:pPr lvl="1"/>
            <a:endParaRPr lang="en-US" altLang="ja-JP" dirty="0">
              <a:solidFill>
                <a:schemeClr val="bg1">
                  <a:lumMod val="65000"/>
                </a:schemeClr>
              </a:solidFill>
            </a:endParaRPr>
          </a:p>
          <a:p>
            <a:r>
              <a:rPr lang="ja-JP" altLang="en-US" dirty="0">
                <a:solidFill>
                  <a:schemeClr val="bg1">
                    <a:lumMod val="65000"/>
                  </a:schemeClr>
                </a:solidFill>
              </a:rPr>
              <a:t>情報通信研究機構</a:t>
            </a:r>
            <a:endParaRPr lang="en-US" altLang="ja-JP" dirty="0">
              <a:solidFill>
                <a:schemeClr val="bg1">
                  <a:lumMod val="65000"/>
                </a:schemeClr>
              </a:solidFill>
            </a:endParaRPr>
          </a:p>
          <a:p>
            <a:pPr lvl="1"/>
            <a:r>
              <a:rPr lang="ja-JP" altLang="en-US" dirty="0">
                <a:solidFill>
                  <a:schemeClr val="bg1">
                    <a:lumMod val="65000"/>
                  </a:schemeClr>
                </a:solidFill>
              </a:rPr>
              <a:t>視覚的注意と感情</a:t>
            </a:r>
            <a:endParaRPr lang="en-US" altLang="ja-JP" dirty="0">
              <a:solidFill>
                <a:schemeClr val="bg1">
                  <a:lumMod val="65000"/>
                </a:schemeClr>
              </a:solidFill>
            </a:endParaRPr>
          </a:p>
          <a:p>
            <a:pPr lvl="1"/>
            <a:endParaRPr lang="en-US" altLang="ja-JP" dirty="0"/>
          </a:p>
          <a:p>
            <a:r>
              <a:rPr lang="ja-JP" altLang="en-US" dirty="0"/>
              <a:t>追手門学院大学</a:t>
            </a:r>
            <a:endParaRPr lang="en-US" altLang="ja-JP" dirty="0"/>
          </a:p>
          <a:p>
            <a:pPr lvl="1"/>
            <a:r>
              <a:rPr lang="ja-JP" altLang="en-US" dirty="0"/>
              <a:t>感情と意思決定</a:t>
            </a:r>
            <a:endParaRPr lang="en-US" altLang="ja-JP" dirty="0"/>
          </a:p>
          <a:p>
            <a:pPr lvl="1"/>
            <a:r>
              <a:rPr lang="ja-JP" altLang="en-US" dirty="0"/>
              <a:t>他者感情推定</a:t>
            </a:r>
            <a:endParaRPr lang="en-US" altLang="ja-JP" dirty="0"/>
          </a:p>
          <a:p>
            <a:pPr marL="0" indent="0">
              <a:buNone/>
            </a:pPr>
            <a:endParaRPr kumimoji="1" lang="ja-JP" altLang="en-US" dirty="0"/>
          </a:p>
        </p:txBody>
      </p:sp>
    </p:spTree>
    <p:extLst>
      <p:ext uri="{BB962C8B-B14F-4D97-AF65-F5344CB8AC3E}">
        <p14:creationId xmlns:p14="http://schemas.microsoft.com/office/powerpoint/2010/main" val="220636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DED7A-798A-4DF5-8DBF-A57177C7C152}"/>
              </a:ext>
            </a:extLst>
          </p:cNvPr>
          <p:cNvSpPr>
            <a:spLocks noGrp="1"/>
          </p:cNvSpPr>
          <p:nvPr>
            <p:ph type="title"/>
          </p:nvPr>
        </p:nvSpPr>
        <p:spPr/>
        <p:txBody>
          <a:bodyPr/>
          <a:lstStyle/>
          <a:p>
            <a:r>
              <a:rPr kumimoji="1" lang="ja-JP" altLang="en-US" dirty="0"/>
              <a:t>感情の身体性</a:t>
            </a:r>
          </a:p>
        </p:txBody>
      </p:sp>
      <p:sp>
        <p:nvSpPr>
          <p:cNvPr id="3" name="コンテンツ プレースホルダー 2">
            <a:extLst>
              <a:ext uri="{FF2B5EF4-FFF2-40B4-BE49-F238E27FC236}">
                <a16:creationId xmlns:a16="http://schemas.microsoft.com/office/drawing/2014/main" id="{D27D2803-E964-4A63-B045-72E506965EDD}"/>
              </a:ext>
            </a:extLst>
          </p:cNvPr>
          <p:cNvSpPr>
            <a:spLocks noGrp="1"/>
          </p:cNvSpPr>
          <p:nvPr>
            <p:ph idx="1"/>
          </p:nvPr>
        </p:nvSpPr>
        <p:spPr/>
        <p:txBody>
          <a:bodyPr/>
          <a:lstStyle/>
          <a:p>
            <a:r>
              <a:rPr lang="en-US" altLang="ja-JP" dirty="0"/>
              <a:t>James, 1884</a:t>
            </a:r>
          </a:p>
          <a:p>
            <a:pPr lvl="1"/>
            <a:r>
              <a:rPr lang="ja-JP" altLang="en-US" dirty="0"/>
              <a:t>情動とは原因的場面の知覚にすぐ続いて起こる内臓と筋肉の変化を体験することである</a:t>
            </a:r>
            <a:endParaRPr lang="en-US" altLang="ja-JP" dirty="0"/>
          </a:p>
          <a:p>
            <a:r>
              <a:rPr kumimoji="1" lang="en-US" altLang="ja-JP" dirty="0"/>
              <a:t>Damasio, 1994</a:t>
            </a:r>
          </a:p>
          <a:p>
            <a:pPr lvl="1"/>
            <a:r>
              <a:rPr lang="ja-JP" altLang="en-US" dirty="0"/>
              <a:t>身体的感情（情動）が、前頭葉の腹内側部に影響を与えて意思決定を効率的にする</a:t>
            </a:r>
            <a:endParaRPr lang="en-US" altLang="ja-JP" dirty="0"/>
          </a:p>
          <a:p>
            <a:r>
              <a:rPr lang="en-US" altLang="ja-JP" dirty="0"/>
              <a:t>Seth, 2013</a:t>
            </a:r>
          </a:p>
          <a:p>
            <a:pPr lvl="1"/>
            <a:r>
              <a:rPr lang="ja-JP" altLang="en-US" dirty="0"/>
              <a:t>感情の主観的経験とは，身体内部状態についての能動的・予測的な推測過程の産物である</a:t>
            </a:r>
            <a:endParaRPr kumimoji="1" lang="ja-JP" altLang="en-US" dirty="0"/>
          </a:p>
        </p:txBody>
      </p:sp>
      <p:pic>
        <p:nvPicPr>
          <p:cNvPr id="4" name="図 3">
            <a:extLst>
              <a:ext uri="{FF2B5EF4-FFF2-40B4-BE49-F238E27FC236}">
                <a16:creationId xmlns:a16="http://schemas.microsoft.com/office/drawing/2014/main" id="{CD76D691-5569-479C-A05F-1EBF5542958E}"/>
              </a:ext>
            </a:extLst>
          </p:cNvPr>
          <p:cNvPicPr>
            <a:picLocks noChangeAspect="1"/>
          </p:cNvPicPr>
          <p:nvPr/>
        </p:nvPicPr>
        <p:blipFill>
          <a:blip r:embed="rId2"/>
          <a:stretch>
            <a:fillRect/>
          </a:stretch>
        </p:blipFill>
        <p:spPr>
          <a:xfrm>
            <a:off x="3660557" y="4136995"/>
            <a:ext cx="4870887" cy="2179566"/>
          </a:xfrm>
          <a:prstGeom prst="rect">
            <a:avLst/>
          </a:prstGeom>
        </p:spPr>
      </p:pic>
    </p:spTree>
    <p:extLst>
      <p:ext uri="{BB962C8B-B14F-4D97-AF65-F5344CB8AC3E}">
        <p14:creationId xmlns:p14="http://schemas.microsoft.com/office/powerpoint/2010/main" val="226948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D697DE-3FC5-4155-B765-EF1BF7425F96}"/>
              </a:ext>
            </a:extLst>
          </p:cNvPr>
          <p:cNvSpPr>
            <a:spLocks noGrp="1"/>
          </p:cNvSpPr>
          <p:nvPr>
            <p:ph type="title"/>
          </p:nvPr>
        </p:nvSpPr>
        <p:spPr/>
        <p:txBody>
          <a:bodyPr/>
          <a:lstStyle/>
          <a:p>
            <a:r>
              <a:rPr kumimoji="1" lang="ja-JP" altLang="en-US" dirty="0"/>
              <a:t>意思決定への身体変化（情動）の影響</a:t>
            </a:r>
          </a:p>
        </p:txBody>
      </p:sp>
      <p:sp>
        <p:nvSpPr>
          <p:cNvPr id="9" name="コンテンツ プレースホルダー 8">
            <a:extLst>
              <a:ext uri="{FF2B5EF4-FFF2-40B4-BE49-F238E27FC236}">
                <a16:creationId xmlns:a16="http://schemas.microsoft.com/office/drawing/2014/main" id="{2BB793A4-E996-48F6-B573-42C5F2C14B8E}"/>
              </a:ext>
            </a:extLst>
          </p:cNvPr>
          <p:cNvSpPr>
            <a:spLocks noGrp="1"/>
          </p:cNvSpPr>
          <p:nvPr>
            <p:ph idx="1"/>
          </p:nvPr>
        </p:nvSpPr>
        <p:spPr>
          <a:xfrm>
            <a:off x="8574615" y="2840309"/>
            <a:ext cx="2669842" cy="2539560"/>
          </a:xfrm>
        </p:spPr>
        <p:txBody>
          <a:bodyPr>
            <a:normAutofit/>
          </a:bodyPr>
          <a:lstStyle/>
          <a:p>
            <a:r>
              <a:rPr kumimoji="1" lang="ja-JP" altLang="en-US" dirty="0"/>
              <a:t>予期的</a:t>
            </a:r>
            <a:r>
              <a:rPr kumimoji="1" lang="en-US" altLang="ja-JP" dirty="0"/>
              <a:t>SCR</a:t>
            </a:r>
            <a:r>
              <a:rPr kumimoji="1" lang="ja-JP" altLang="en-US" dirty="0"/>
              <a:t>（発汗反応）の大きい人ほど課題成績が良い</a:t>
            </a:r>
            <a:endParaRPr kumimoji="1" lang="en-US" altLang="ja-JP" dirty="0"/>
          </a:p>
          <a:p>
            <a:endParaRPr kumimoji="1" lang="en-US" altLang="ja-JP" dirty="0"/>
          </a:p>
          <a:p>
            <a:r>
              <a:rPr lang="ja-JP" altLang="en-US" dirty="0"/>
              <a:t>行動抑制気質の強い人は予期的</a:t>
            </a:r>
            <a:r>
              <a:rPr lang="en-US" altLang="ja-JP" dirty="0"/>
              <a:t>SCR</a:t>
            </a:r>
            <a:r>
              <a:rPr lang="ja-JP" altLang="en-US" dirty="0"/>
              <a:t>が大きく，課題成績もよい</a:t>
            </a:r>
            <a:endParaRPr kumimoji="1" lang="ja-JP" altLang="en-US" dirty="0"/>
          </a:p>
        </p:txBody>
      </p:sp>
      <p:pic>
        <p:nvPicPr>
          <p:cNvPr id="5" name="図 4">
            <a:extLst>
              <a:ext uri="{FF2B5EF4-FFF2-40B4-BE49-F238E27FC236}">
                <a16:creationId xmlns:a16="http://schemas.microsoft.com/office/drawing/2014/main" id="{C4877B4B-D58D-4381-AE5A-0358A0742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838" y="4024912"/>
            <a:ext cx="2667000" cy="2000250"/>
          </a:xfrm>
          <a:prstGeom prst="rect">
            <a:avLst/>
          </a:prstGeom>
        </p:spPr>
      </p:pic>
      <p:pic>
        <p:nvPicPr>
          <p:cNvPr id="7" name="図 6">
            <a:extLst>
              <a:ext uri="{FF2B5EF4-FFF2-40B4-BE49-F238E27FC236}">
                <a16:creationId xmlns:a16="http://schemas.microsoft.com/office/drawing/2014/main" id="{DE939F51-61A3-4CAF-8EFF-2EBB1D9B1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838" y="1933398"/>
            <a:ext cx="2667000" cy="2000250"/>
          </a:xfrm>
          <a:prstGeom prst="rect">
            <a:avLst/>
          </a:prstGeom>
        </p:spPr>
      </p:pic>
      <p:pic>
        <p:nvPicPr>
          <p:cNvPr id="8" name="図 7">
            <a:extLst>
              <a:ext uri="{FF2B5EF4-FFF2-40B4-BE49-F238E27FC236}">
                <a16:creationId xmlns:a16="http://schemas.microsoft.com/office/drawing/2014/main" id="{4592CF4C-4FF1-4936-9913-2B6842E52783}"/>
              </a:ext>
            </a:extLst>
          </p:cNvPr>
          <p:cNvPicPr>
            <a:picLocks noChangeAspect="1"/>
          </p:cNvPicPr>
          <p:nvPr/>
        </p:nvPicPr>
        <p:blipFill>
          <a:blip r:embed="rId4"/>
          <a:stretch>
            <a:fillRect/>
          </a:stretch>
        </p:blipFill>
        <p:spPr>
          <a:xfrm>
            <a:off x="966665" y="2017635"/>
            <a:ext cx="4280037" cy="4014554"/>
          </a:xfrm>
          <a:prstGeom prst="rect">
            <a:avLst/>
          </a:prstGeom>
        </p:spPr>
      </p:pic>
    </p:spTree>
    <p:extLst>
      <p:ext uri="{BB962C8B-B14F-4D97-AF65-F5344CB8AC3E}">
        <p14:creationId xmlns:p14="http://schemas.microsoft.com/office/powerpoint/2010/main" val="22487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9075946-4189-41AE-A4DB-9660BF29DCA4}"/>
              </a:ext>
            </a:extLst>
          </p:cNvPr>
          <p:cNvSpPr>
            <a:spLocks noGrp="1"/>
          </p:cNvSpPr>
          <p:nvPr>
            <p:ph idx="4294967295"/>
          </p:nvPr>
        </p:nvSpPr>
        <p:spPr>
          <a:xfrm>
            <a:off x="838200" y="650875"/>
            <a:ext cx="10515600" cy="5807075"/>
          </a:xfrm>
        </p:spPr>
        <p:txBody>
          <a:bodyPr>
            <a:normAutofit/>
          </a:bodyPr>
          <a:lstStyle/>
          <a:p>
            <a:r>
              <a:rPr kumimoji="1" lang="ja-JP" altLang="en-US" dirty="0"/>
              <a:t>前川 亮（まえかわ とおる）</a:t>
            </a:r>
            <a:endParaRPr kumimoji="1" lang="en-US" altLang="ja-JP" dirty="0"/>
          </a:p>
          <a:p>
            <a:r>
              <a:rPr lang="ja-JP" altLang="en-US" dirty="0"/>
              <a:t>神奈川県横浜市出身</a:t>
            </a:r>
            <a:endParaRPr lang="en-US" altLang="ja-JP" dirty="0"/>
          </a:p>
          <a:p>
            <a:r>
              <a:rPr kumimoji="1" lang="ja-JP" altLang="en-US" dirty="0"/>
              <a:t>略歴</a:t>
            </a:r>
            <a:endParaRPr kumimoji="1" lang="en-US" altLang="ja-JP" dirty="0"/>
          </a:p>
          <a:p>
            <a:pPr lvl="1"/>
            <a:r>
              <a:rPr lang="en-US" altLang="ja-JP" dirty="0"/>
              <a:t>2008.</a:t>
            </a:r>
            <a:r>
              <a:rPr lang="ja-JP" altLang="en-US" dirty="0"/>
              <a:t> </a:t>
            </a:r>
            <a:r>
              <a:rPr lang="en-US" altLang="ja-JP" dirty="0"/>
              <a:t>3</a:t>
            </a:r>
            <a:r>
              <a:rPr lang="ja-JP" altLang="en-US" dirty="0"/>
              <a:t> 　　　　　</a:t>
            </a:r>
            <a:r>
              <a:rPr lang="en-US" altLang="ja-JP" dirty="0"/>
              <a:t>     </a:t>
            </a:r>
            <a:r>
              <a:rPr lang="ja-JP" altLang="en-US" dirty="0"/>
              <a:t>東京工業大学 情報工学科 卒業</a:t>
            </a:r>
            <a:endParaRPr lang="en-US" altLang="ja-JP" dirty="0"/>
          </a:p>
          <a:p>
            <a:pPr lvl="1"/>
            <a:r>
              <a:rPr kumimoji="1" lang="en-US" altLang="ja-JP" dirty="0"/>
              <a:t>2008. 4 </a:t>
            </a:r>
            <a:r>
              <a:rPr kumimoji="1" lang="ja-JP" altLang="en-US" dirty="0"/>
              <a:t>～ </a:t>
            </a:r>
            <a:r>
              <a:rPr kumimoji="1" lang="en-US" altLang="ja-JP" dirty="0"/>
              <a:t>201</a:t>
            </a:r>
            <a:r>
              <a:rPr lang="en-US" altLang="ja-JP" dirty="0"/>
              <a:t>0.</a:t>
            </a:r>
            <a:r>
              <a:rPr lang="ja-JP" altLang="en-US" dirty="0"/>
              <a:t> </a:t>
            </a:r>
            <a:r>
              <a:rPr kumimoji="1" lang="en-US" altLang="ja-JP" dirty="0"/>
              <a:t>3</a:t>
            </a:r>
            <a:r>
              <a:rPr lang="ja-JP" altLang="en-US" dirty="0"/>
              <a:t> 東京工業大学 大学院総合理工学研究科 博士前期課程 修了</a:t>
            </a:r>
            <a:endParaRPr lang="en-US" altLang="ja-JP" dirty="0"/>
          </a:p>
          <a:p>
            <a:pPr lvl="1"/>
            <a:r>
              <a:rPr lang="en-US" altLang="ja-JP" dirty="0"/>
              <a:t>2010. 4 </a:t>
            </a:r>
            <a:r>
              <a:rPr lang="ja-JP" altLang="en-US" dirty="0"/>
              <a:t>～ </a:t>
            </a:r>
            <a:r>
              <a:rPr lang="en-US" altLang="ja-JP" dirty="0"/>
              <a:t>2014.</a:t>
            </a:r>
            <a:r>
              <a:rPr lang="ja-JP" altLang="en-US" dirty="0"/>
              <a:t> </a:t>
            </a:r>
            <a:r>
              <a:rPr lang="en-US" altLang="ja-JP" dirty="0"/>
              <a:t>3 </a:t>
            </a:r>
            <a:r>
              <a:rPr lang="ja-JP" altLang="en-US" dirty="0"/>
              <a:t>東京工業大学 大学院総合理工学研究科 博士後期課程 修了</a:t>
            </a:r>
            <a:endParaRPr lang="en-US" altLang="ja-JP" dirty="0"/>
          </a:p>
          <a:p>
            <a:pPr lvl="2"/>
            <a:r>
              <a:rPr lang="ja-JP" altLang="en-US" dirty="0"/>
              <a:t>博士論文「頭部方向の制御における両眼視差の役割に関する研究」</a:t>
            </a:r>
            <a:endParaRPr lang="en-US" altLang="ja-JP" dirty="0"/>
          </a:p>
          <a:p>
            <a:pPr lvl="1"/>
            <a:r>
              <a:rPr lang="en-US" altLang="ja-JP" dirty="0"/>
              <a:t>2014. 4 </a:t>
            </a:r>
            <a:r>
              <a:rPr lang="ja-JP" altLang="en-US" dirty="0"/>
              <a:t>～ </a:t>
            </a:r>
            <a:r>
              <a:rPr lang="en-US" altLang="ja-JP" dirty="0"/>
              <a:t>2016.</a:t>
            </a:r>
            <a:r>
              <a:rPr lang="ja-JP" altLang="en-US" dirty="0"/>
              <a:t> </a:t>
            </a:r>
            <a:r>
              <a:rPr lang="en-US" altLang="ja-JP" dirty="0"/>
              <a:t>3</a:t>
            </a:r>
            <a:r>
              <a:rPr lang="ja-JP" altLang="en-US" dirty="0"/>
              <a:t> 国立研究開発法人 情報通信研究機構 脳情報通信融合研究センター</a:t>
            </a:r>
            <a:endParaRPr lang="en-US" altLang="ja-JP" dirty="0"/>
          </a:p>
          <a:p>
            <a:pPr lvl="2"/>
            <a:r>
              <a:rPr lang="ja-JP" altLang="en-US" dirty="0"/>
              <a:t>視覚的注意と感情</a:t>
            </a:r>
            <a:endParaRPr lang="en-US" altLang="ja-JP" dirty="0"/>
          </a:p>
          <a:p>
            <a:pPr lvl="1"/>
            <a:r>
              <a:rPr lang="en-US" altLang="ja-JP" dirty="0"/>
              <a:t>2016. 4 </a:t>
            </a:r>
            <a:r>
              <a:rPr lang="ja-JP" altLang="en-US" dirty="0"/>
              <a:t>～ 現在 　 追手門学院大学 心理学部</a:t>
            </a:r>
            <a:endParaRPr lang="en-US" altLang="ja-JP" dirty="0"/>
          </a:p>
          <a:p>
            <a:pPr lvl="2"/>
            <a:r>
              <a:rPr lang="ja-JP" altLang="en-US" dirty="0"/>
              <a:t>感情と意思決定</a:t>
            </a:r>
            <a:endParaRPr lang="en-US" altLang="ja-JP" dirty="0"/>
          </a:p>
          <a:p>
            <a:pPr lvl="2"/>
            <a:r>
              <a:rPr lang="ja-JP" altLang="en-US" dirty="0"/>
              <a:t>他者感情推定</a:t>
            </a:r>
            <a:endParaRPr lang="en-US" altLang="ja-JP" dirty="0"/>
          </a:p>
          <a:p>
            <a:r>
              <a:rPr lang="ja-JP" altLang="en-US" dirty="0"/>
              <a:t>大学教員を目指した理由・きっかけ</a:t>
            </a:r>
            <a:endParaRPr lang="en-US" altLang="ja-JP" dirty="0"/>
          </a:p>
          <a:p>
            <a:pPr lvl="1"/>
            <a:r>
              <a:rPr lang="ja-JP" altLang="en-US" dirty="0"/>
              <a:t>新しい発見をすることに喜びを感じる</a:t>
            </a:r>
            <a:endParaRPr lang="en-US" altLang="ja-JP" dirty="0"/>
          </a:p>
          <a:p>
            <a:pPr lvl="1"/>
            <a:r>
              <a:rPr lang="ja-JP" altLang="en-US" dirty="0"/>
              <a:t>学習の手助けをすることが好き</a:t>
            </a:r>
            <a:endParaRPr lang="en-US" altLang="ja-JP" dirty="0"/>
          </a:p>
          <a:p>
            <a:pPr lvl="1"/>
            <a:endParaRPr lang="en-US" altLang="ja-JP" dirty="0"/>
          </a:p>
          <a:p>
            <a:pPr lvl="1"/>
            <a:endParaRPr lang="en-US" altLang="ja-JP" dirty="0"/>
          </a:p>
          <a:p>
            <a:pPr lvl="1"/>
            <a:endParaRPr kumimoji="1" lang="ja-JP" altLang="en-US" dirty="0"/>
          </a:p>
        </p:txBody>
      </p:sp>
    </p:spTree>
    <p:extLst>
      <p:ext uri="{BB962C8B-B14F-4D97-AF65-F5344CB8AC3E}">
        <p14:creationId xmlns:p14="http://schemas.microsoft.com/office/powerpoint/2010/main" val="208759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他者感情推定時の身体変化</a:t>
            </a:r>
          </a:p>
        </p:txBody>
      </p:sp>
      <p:pic>
        <p:nvPicPr>
          <p:cNvPr id="44" name="図 43">
            <a:extLst>
              <a:ext uri="{FF2B5EF4-FFF2-40B4-BE49-F238E27FC236}">
                <a16:creationId xmlns:a16="http://schemas.microsoft.com/office/drawing/2014/main" id="{B0B9D2A4-1C34-4169-87E9-10B6585E1592}"/>
              </a:ext>
            </a:extLst>
          </p:cNvPr>
          <p:cNvPicPr>
            <a:picLocks noChangeAspect="1"/>
          </p:cNvPicPr>
          <p:nvPr/>
        </p:nvPicPr>
        <p:blipFill>
          <a:blip r:embed="rId2"/>
          <a:stretch>
            <a:fillRect/>
          </a:stretch>
        </p:blipFill>
        <p:spPr>
          <a:xfrm>
            <a:off x="771325" y="2784911"/>
            <a:ext cx="2762321" cy="2430045"/>
          </a:xfrm>
          <a:prstGeom prst="rect">
            <a:avLst/>
          </a:prstGeom>
        </p:spPr>
      </p:pic>
      <p:pic>
        <p:nvPicPr>
          <p:cNvPr id="46" name="図 45">
            <a:extLst>
              <a:ext uri="{FF2B5EF4-FFF2-40B4-BE49-F238E27FC236}">
                <a16:creationId xmlns:a16="http://schemas.microsoft.com/office/drawing/2014/main" id="{362C5AE9-C6FD-4781-AA31-3B6AE73F29CC}"/>
              </a:ext>
            </a:extLst>
          </p:cNvPr>
          <p:cNvPicPr>
            <a:picLocks noChangeAspect="1"/>
          </p:cNvPicPr>
          <p:nvPr/>
        </p:nvPicPr>
        <p:blipFill>
          <a:blip r:embed="rId3"/>
          <a:stretch>
            <a:fillRect/>
          </a:stretch>
        </p:blipFill>
        <p:spPr>
          <a:xfrm>
            <a:off x="10657416" y="2094630"/>
            <a:ext cx="1085850" cy="1400175"/>
          </a:xfrm>
          <a:prstGeom prst="rect">
            <a:avLst/>
          </a:prstGeom>
        </p:spPr>
      </p:pic>
      <p:pic>
        <p:nvPicPr>
          <p:cNvPr id="47" name="図 46">
            <a:extLst>
              <a:ext uri="{FF2B5EF4-FFF2-40B4-BE49-F238E27FC236}">
                <a16:creationId xmlns:a16="http://schemas.microsoft.com/office/drawing/2014/main" id="{B55346AD-4753-4C9E-9EA5-641C7F6A1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994" y="2094934"/>
            <a:ext cx="1905000" cy="1905000"/>
          </a:xfrm>
          <a:prstGeom prst="rect">
            <a:avLst/>
          </a:prstGeom>
        </p:spPr>
      </p:pic>
      <p:pic>
        <p:nvPicPr>
          <p:cNvPr id="49" name="図 48">
            <a:extLst>
              <a:ext uri="{FF2B5EF4-FFF2-40B4-BE49-F238E27FC236}">
                <a16:creationId xmlns:a16="http://schemas.microsoft.com/office/drawing/2014/main" id="{21751ECE-778A-4632-B430-2C033A6B2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752" y="2094934"/>
            <a:ext cx="1905000" cy="1905000"/>
          </a:xfrm>
          <a:prstGeom prst="rect">
            <a:avLst/>
          </a:prstGeom>
        </p:spPr>
      </p:pic>
      <p:pic>
        <p:nvPicPr>
          <p:cNvPr id="51" name="図 50">
            <a:extLst>
              <a:ext uri="{FF2B5EF4-FFF2-40B4-BE49-F238E27FC236}">
                <a16:creationId xmlns:a16="http://schemas.microsoft.com/office/drawing/2014/main" id="{3CF5E840-138F-46BA-BE5B-A32EF6701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8510" y="2094934"/>
            <a:ext cx="1905000" cy="1905000"/>
          </a:xfrm>
          <a:prstGeom prst="rect">
            <a:avLst/>
          </a:prstGeom>
        </p:spPr>
      </p:pic>
      <p:sp>
        <p:nvSpPr>
          <p:cNvPr id="53" name="テキスト ボックス 52">
            <a:extLst>
              <a:ext uri="{FF2B5EF4-FFF2-40B4-BE49-F238E27FC236}">
                <a16:creationId xmlns:a16="http://schemas.microsoft.com/office/drawing/2014/main" id="{A8D41E1F-4944-43DE-9645-D39B692DF535}"/>
              </a:ext>
            </a:extLst>
          </p:cNvPr>
          <p:cNvSpPr txBox="1"/>
          <p:nvPr/>
        </p:nvSpPr>
        <p:spPr>
          <a:xfrm>
            <a:off x="3802458" y="2723381"/>
            <a:ext cx="702436" cy="577081"/>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High</a:t>
            </a:r>
          </a:p>
          <a:p>
            <a:pPr algn="ctr"/>
            <a:r>
              <a:rPr kumimoji="1" lang="en-US" altLang="ja-JP" sz="1050" dirty="0">
                <a:latin typeface="Arial" panose="020B0604020202020204" pitchFamily="34" charset="0"/>
                <a:cs typeface="Arial" panose="020B0604020202020204" pitchFamily="34" charset="0"/>
              </a:rPr>
              <a:t>empathy</a:t>
            </a:r>
          </a:p>
          <a:p>
            <a:pPr algn="ctr"/>
            <a:r>
              <a:rPr kumimoji="1" lang="en-US" altLang="ja-JP" sz="1050" dirty="0">
                <a:latin typeface="Arial" panose="020B0604020202020204" pitchFamily="34" charset="0"/>
                <a:cs typeface="Arial" panose="020B0604020202020204" pitchFamily="34" charset="0"/>
              </a:rPr>
              <a:t>group</a:t>
            </a:r>
            <a:endParaRPr kumimoji="1" lang="ja-JP" altLang="en-US" sz="1050" dirty="0">
              <a:latin typeface="Arial" panose="020B0604020202020204" pitchFamily="34" charset="0"/>
              <a:cs typeface="Arial" panose="020B0604020202020204" pitchFamily="34" charset="0"/>
            </a:endParaRPr>
          </a:p>
        </p:txBody>
      </p:sp>
      <p:sp>
        <p:nvSpPr>
          <p:cNvPr id="55" name="テキスト ボックス 54">
            <a:extLst>
              <a:ext uri="{FF2B5EF4-FFF2-40B4-BE49-F238E27FC236}">
                <a16:creationId xmlns:a16="http://schemas.microsoft.com/office/drawing/2014/main" id="{0A3E6123-C38B-4997-AECE-FCAFB8B90887}"/>
              </a:ext>
            </a:extLst>
          </p:cNvPr>
          <p:cNvSpPr txBox="1"/>
          <p:nvPr/>
        </p:nvSpPr>
        <p:spPr>
          <a:xfrm>
            <a:off x="5068155" y="1755116"/>
            <a:ext cx="830677"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Corrugator</a:t>
            </a:r>
            <a:endParaRPr kumimoji="1" lang="ja-JP" altLang="en-US" sz="1050" dirty="0">
              <a:latin typeface="Arial" panose="020B0604020202020204" pitchFamily="34" charset="0"/>
              <a:cs typeface="Arial" panose="020B0604020202020204" pitchFamily="34" charset="0"/>
            </a:endParaRPr>
          </a:p>
        </p:txBody>
      </p:sp>
      <p:sp>
        <p:nvSpPr>
          <p:cNvPr id="56" name="テキスト ボックス 55">
            <a:extLst>
              <a:ext uri="{FF2B5EF4-FFF2-40B4-BE49-F238E27FC236}">
                <a16:creationId xmlns:a16="http://schemas.microsoft.com/office/drawing/2014/main" id="{ADD97CF7-3AC4-45F7-8B16-47A6913FB641}"/>
              </a:ext>
            </a:extLst>
          </p:cNvPr>
          <p:cNvSpPr txBox="1"/>
          <p:nvPr/>
        </p:nvSpPr>
        <p:spPr>
          <a:xfrm>
            <a:off x="7132603" y="1755116"/>
            <a:ext cx="949299" cy="253916"/>
          </a:xfrm>
          <a:prstGeom prst="rect">
            <a:avLst/>
          </a:prstGeom>
          <a:noFill/>
        </p:spPr>
        <p:txBody>
          <a:bodyPr wrap="none" rtlCol="0">
            <a:spAutoFit/>
          </a:bodyPr>
          <a:lstStyle/>
          <a:p>
            <a:pPr algn="ctr"/>
            <a:r>
              <a:rPr lang="en-US" altLang="ja-JP" sz="1050" dirty="0">
                <a:latin typeface="Arial" panose="020B0604020202020204" pitchFamily="34" charset="0"/>
                <a:cs typeface="Arial" panose="020B0604020202020204" pitchFamily="34" charset="0"/>
              </a:rPr>
              <a:t>Zygomaticus</a:t>
            </a:r>
            <a:endParaRPr kumimoji="1" lang="ja-JP" altLang="en-US" sz="1050" dirty="0">
              <a:latin typeface="Arial" panose="020B0604020202020204" pitchFamily="34" charset="0"/>
              <a:cs typeface="Arial" panose="020B0604020202020204" pitchFamily="34" charset="0"/>
            </a:endParaRPr>
          </a:p>
        </p:txBody>
      </p:sp>
      <p:sp>
        <p:nvSpPr>
          <p:cNvPr id="57" name="テキスト ボックス 56">
            <a:extLst>
              <a:ext uri="{FF2B5EF4-FFF2-40B4-BE49-F238E27FC236}">
                <a16:creationId xmlns:a16="http://schemas.microsoft.com/office/drawing/2014/main" id="{39FDE2E9-217B-4BDE-B5A1-3F7B548E8921}"/>
              </a:ext>
            </a:extLst>
          </p:cNvPr>
          <p:cNvSpPr txBox="1"/>
          <p:nvPr/>
        </p:nvSpPr>
        <p:spPr>
          <a:xfrm>
            <a:off x="9338915" y="1755116"/>
            <a:ext cx="784190"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Heart rate</a:t>
            </a:r>
            <a:endParaRPr kumimoji="1" lang="ja-JP" altLang="en-US" sz="1050" dirty="0">
              <a:latin typeface="Arial" panose="020B0604020202020204" pitchFamily="34" charset="0"/>
              <a:cs typeface="Arial" panose="020B0604020202020204" pitchFamily="34" charset="0"/>
            </a:endParaRPr>
          </a:p>
        </p:txBody>
      </p:sp>
      <p:pic>
        <p:nvPicPr>
          <p:cNvPr id="58" name="図 57">
            <a:extLst>
              <a:ext uri="{FF2B5EF4-FFF2-40B4-BE49-F238E27FC236}">
                <a16:creationId xmlns:a16="http://schemas.microsoft.com/office/drawing/2014/main" id="{7D343460-E93D-4B5E-9B18-770AD24DAD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3196" y="4207043"/>
            <a:ext cx="4679325" cy="1871730"/>
          </a:xfrm>
          <a:prstGeom prst="rect">
            <a:avLst/>
          </a:prstGeom>
        </p:spPr>
      </p:pic>
      <p:sp>
        <p:nvSpPr>
          <p:cNvPr id="59" name="コンテンツ プレースホルダー 8">
            <a:extLst>
              <a:ext uri="{FF2B5EF4-FFF2-40B4-BE49-F238E27FC236}">
                <a16:creationId xmlns:a16="http://schemas.microsoft.com/office/drawing/2014/main" id="{A065B8B7-5413-4DD5-AA22-BD952E725213}"/>
              </a:ext>
            </a:extLst>
          </p:cNvPr>
          <p:cNvSpPr txBox="1">
            <a:spLocks/>
          </p:cNvSpPr>
          <p:nvPr/>
        </p:nvSpPr>
        <p:spPr>
          <a:xfrm>
            <a:off x="8942521" y="4640826"/>
            <a:ext cx="2669842" cy="100416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自身の身体反応が他者感情推定に影響を与えた</a:t>
            </a:r>
          </a:p>
        </p:txBody>
      </p:sp>
    </p:spTree>
    <p:extLst>
      <p:ext uri="{BB962C8B-B14F-4D97-AF65-F5344CB8AC3E}">
        <p14:creationId xmlns:p14="http://schemas.microsoft.com/office/powerpoint/2010/main" val="711948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52F936-91D9-4020-B944-666668575732}"/>
              </a:ext>
            </a:extLst>
          </p:cNvPr>
          <p:cNvSpPr>
            <a:spLocks noGrp="1"/>
          </p:cNvSpPr>
          <p:nvPr>
            <p:ph type="title"/>
          </p:nvPr>
        </p:nvSpPr>
        <p:spPr/>
        <p:txBody>
          <a:bodyPr/>
          <a:lstStyle/>
          <a:p>
            <a:r>
              <a:rPr kumimoji="1" lang="ja-JP" altLang="en-US" dirty="0"/>
              <a:t>瞬きの同期実験</a:t>
            </a:r>
          </a:p>
        </p:txBody>
      </p:sp>
      <p:sp>
        <p:nvSpPr>
          <p:cNvPr id="4" name="コンテンツ プレースホルダー 3">
            <a:extLst>
              <a:ext uri="{FF2B5EF4-FFF2-40B4-BE49-F238E27FC236}">
                <a16:creationId xmlns:a16="http://schemas.microsoft.com/office/drawing/2014/main" id="{A595AC69-F667-480D-AC89-6BF41EBD6568}"/>
              </a:ext>
            </a:extLst>
          </p:cNvPr>
          <p:cNvSpPr>
            <a:spLocks noGrp="1"/>
          </p:cNvSpPr>
          <p:nvPr>
            <p:ph idx="1"/>
          </p:nvPr>
        </p:nvSpPr>
        <p:spPr>
          <a:xfrm>
            <a:off x="838199" y="5131340"/>
            <a:ext cx="7906305" cy="921382"/>
          </a:xfrm>
        </p:spPr>
        <p:txBody>
          <a:bodyPr>
            <a:normAutofit/>
          </a:bodyPr>
          <a:lstStyle/>
          <a:p>
            <a:r>
              <a:rPr kumimoji="1" lang="ja-JP" altLang="en-US" dirty="0"/>
              <a:t>無意識に人形の瞬きを模倣した</a:t>
            </a:r>
            <a:endParaRPr kumimoji="1" lang="en-US" altLang="ja-JP" dirty="0"/>
          </a:p>
          <a:p>
            <a:r>
              <a:rPr lang="ja-JP" altLang="en-US" dirty="0"/>
              <a:t>アバターに自身の瞬きを模倣されることで，アバターの好感度が上昇した</a:t>
            </a:r>
            <a:endParaRPr kumimoji="1" lang="ja-JP" altLang="en-US" dirty="0"/>
          </a:p>
        </p:txBody>
      </p:sp>
      <p:pic>
        <p:nvPicPr>
          <p:cNvPr id="5" name="図 4">
            <a:extLst>
              <a:ext uri="{FF2B5EF4-FFF2-40B4-BE49-F238E27FC236}">
                <a16:creationId xmlns:a16="http://schemas.microsoft.com/office/drawing/2014/main" id="{83161B97-4192-42FA-8C2C-37F37224A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88598"/>
            <a:ext cx="3961526" cy="2641017"/>
          </a:xfrm>
          <a:prstGeom prst="rect">
            <a:avLst/>
          </a:prstGeom>
        </p:spPr>
      </p:pic>
      <p:pic>
        <p:nvPicPr>
          <p:cNvPr id="9" name="図 8">
            <a:extLst>
              <a:ext uri="{FF2B5EF4-FFF2-40B4-BE49-F238E27FC236}">
                <a16:creationId xmlns:a16="http://schemas.microsoft.com/office/drawing/2014/main" id="{6AC2F68B-6A26-44C9-95F8-106D18EAB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544" y="2185818"/>
            <a:ext cx="2929872" cy="2602536"/>
          </a:xfrm>
          <a:prstGeom prst="rect">
            <a:avLst/>
          </a:prstGeom>
        </p:spPr>
      </p:pic>
      <p:pic>
        <p:nvPicPr>
          <p:cNvPr id="16" name="図 15">
            <a:extLst>
              <a:ext uri="{FF2B5EF4-FFF2-40B4-BE49-F238E27FC236}">
                <a16:creationId xmlns:a16="http://schemas.microsoft.com/office/drawing/2014/main" id="{19098978-D3ED-4D82-8EBA-68733C109003}"/>
              </a:ext>
            </a:extLst>
          </p:cNvPr>
          <p:cNvPicPr>
            <a:picLocks noChangeAspect="1"/>
          </p:cNvPicPr>
          <p:nvPr/>
        </p:nvPicPr>
        <p:blipFill>
          <a:blip r:embed="rId4"/>
          <a:stretch>
            <a:fillRect/>
          </a:stretch>
        </p:blipFill>
        <p:spPr>
          <a:xfrm>
            <a:off x="8803097" y="1899103"/>
            <a:ext cx="2805102" cy="4402193"/>
          </a:xfrm>
          <a:prstGeom prst="rect">
            <a:avLst/>
          </a:prstGeom>
        </p:spPr>
      </p:pic>
    </p:spTree>
    <p:extLst>
      <p:ext uri="{BB962C8B-B14F-4D97-AF65-F5344CB8AC3E}">
        <p14:creationId xmlns:p14="http://schemas.microsoft.com/office/powerpoint/2010/main" val="2824186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kumimoji="1" lang="ja-JP" altLang="en-US" dirty="0"/>
              <a:t>これまでの研究成果</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p:txBody>
          <a:bodyPr>
            <a:noAutofit/>
          </a:bodyPr>
          <a:lstStyle/>
          <a:p>
            <a:r>
              <a:rPr lang="ja-JP" altLang="en-US" sz="2400" dirty="0"/>
              <a:t>東京工業大学</a:t>
            </a:r>
            <a:endParaRPr lang="en-US" altLang="ja-JP" sz="2400" dirty="0"/>
          </a:p>
          <a:p>
            <a:pPr lvl="1"/>
            <a:r>
              <a:rPr lang="ja-JP" altLang="en-US" sz="2400" dirty="0"/>
              <a:t>頭部運動時の両眼視差の働き</a:t>
            </a:r>
            <a:endParaRPr lang="en-US" altLang="ja-JP" sz="2400" dirty="0"/>
          </a:p>
          <a:p>
            <a:pPr lvl="1"/>
            <a:endParaRPr lang="en-US" altLang="ja-JP" sz="2400" dirty="0"/>
          </a:p>
          <a:p>
            <a:r>
              <a:rPr lang="ja-JP" altLang="en-US" sz="2400" dirty="0"/>
              <a:t>情報通信研究機構</a:t>
            </a:r>
            <a:endParaRPr lang="en-US" altLang="ja-JP" sz="2400" dirty="0"/>
          </a:p>
          <a:p>
            <a:pPr lvl="1"/>
            <a:r>
              <a:rPr lang="ja-JP" altLang="en-US" sz="2400" dirty="0"/>
              <a:t>ポジティブ感情時に視覚的注意が広がる</a:t>
            </a:r>
            <a:endParaRPr lang="en-US" altLang="ja-JP" sz="2400" dirty="0"/>
          </a:p>
          <a:p>
            <a:pPr lvl="1"/>
            <a:endParaRPr lang="en-US" altLang="ja-JP" sz="2400" dirty="0"/>
          </a:p>
          <a:p>
            <a:r>
              <a:rPr lang="ja-JP" altLang="en-US" sz="2400" dirty="0"/>
              <a:t>追手門学院大学</a:t>
            </a:r>
            <a:endParaRPr lang="en-US" altLang="ja-JP" sz="2400" dirty="0"/>
          </a:p>
          <a:p>
            <a:pPr lvl="1"/>
            <a:r>
              <a:rPr lang="ja-JP" altLang="en-US" sz="2400" dirty="0"/>
              <a:t>感情と身体変化の関係の研究</a:t>
            </a:r>
            <a:endParaRPr lang="en-US" altLang="ja-JP" sz="2400" dirty="0"/>
          </a:p>
          <a:p>
            <a:pPr marL="0" indent="0">
              <a:buNone/>
            </a:pPr>
            <a:endParaRPr kumimoji="1" lang="ja-JP" altLang="en-US" sz="2400" dirty="0"/>
          </a:p>
        </p:txBody>
      </p:sp>
    </p:spTree>
    <p:extLst>
      <p:ext uri="{BB962C8B-B14F-4D97-AF65-F5344CB8AC3E}">
        <p14:creationId xmlns:p14="http://schemas.microsoft.com/office/powerpoint/2010/main" val="79513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C55AD-9EEF-47E0-A960-CEF1C93C7060}"/>
              </a:ext>
            </a:extLst>
          </p:cNvPr>
          <p:cNvSpPr>
            <a:spLocks noGrp="1"/>
          </p:cNvSpPr>
          <p:nvPr>
            <p:ph type="title"/>
          </p:nvPr>
        </p:nvSpPr>
        <p:spPr/>
        <p:txBody>
          <a:bodyPr>
            <a:normAutofit/>
          </a:bodyPr>
          <a:lstStyle/>
          <a:p>
            <a:r>
              <a:rPr lang="ja-JP" altLang="en-US" sz="4800" dirty="0"/>
              <a:t>今後の研究計画および教育の抱負</a:t>
            </a:r>
            <a:endParaRPr kumimoji="1" lang="ja-JP" altLang="en-US" sz="4800" dirty="0"/>
          </a:p>
        </p:txBody>
      </p:sp>
      <p:sp>
        <p:nvSpPr>
          <p:cNvPr id="3" name="テキスト プレースホルダー 2">
            <a:extLst>
              <a:ext uri="{FF2B5EF4-FFF2-40B4-BE49-F238E27FC236}">
                <a16:creationId xmlns:a16="http://schemas.microsoft.com/office/drawing/2014/main" id="{CC40C015-1CE9-430B-827D-2C95FD532E8F}"/>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5951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086EF2-3527-4A95-B978-0BA5F3DC3266}"/>
              </a:ext>
            </a:extLst>
          </p:cNvPr>
          <p:cNvSpPr>
            <a:spLocks noGrp="1"/>
          </p:cNvSpPr>
          <p:nvPr>
            <p:ph type="title"/>
          </p:nvPr>
        </p:nvSpPr>
        <p:spPr/>
        <p:txBody>
          <a:bodyPr/>
          <a:lstStyle/>
          <a:p>
            <a:r>
              <a:rPr kumimoji="1" lang="ja-JP" altLang="en-US" dirty="0"/>
              <a:t>研究計画</a:t>
            </a:r>
          </a:p>
        </p:txBody>
      </p:sp>
      <p:sp>
        <p:nvSpPr>
          <p:cNvPr id="3" name="コンテンツ プレースホルダー 2">
            <a:extLst>
              <a:ext uri="{FF2B5EF4-FFF2-40B4-BE49-F238E27FC236}">
                <a16:creationId xmlns:a16="http://schemas.microsoft.com/office/drawing/2014/main" id="{E85105EB-7722-4449-83C5-6C88D8E06922}"/>
              </a:ext>
            </a:extLst>
          </p:cNvPr>
          <p:cNvSpPr>
            <a:spLocks noGrp="1"/>
          </p:cNvSpPr>
          <p:nvPr>
            <p:ph idx="1"/>
          </p:nvPr>
        </p:nvSpPr>
        <p:spPr>
          <a:xfrm>
            <a:off x="1097280" y="1845734"/>
            <a:ext cx="10058400" cy="4395578"/>
          </a:xfrm>
        </p:spPr>
        <p:txBody>
          <a:bodyPr>
            <a:normAutofit/>
          </a:bodyPr>
          <a:lstStyle/>
          <a:p>
            <a:pPr marL="0" indent="0">
              <a:buNone/>
            </a:pPr>
            <a:r>
              <a:rPr lang="en-US" altLang="ja-JP" sz="2400" dirty="0"/>
              <a:t>VR</a:t>
            </a:r>
            <a:r>
              <a:rPr lang="ja-JP" altLang="en-US" sz="2400" dirty="0"/>
              <a:t>の品質を決める要因 （</a:t>
            </a:r>
            <a:r>
              <a:rPr lang="en-US" altLang="ja-JP" sz="2400" dirty="0" err="1"/>
              <a:t>Kolasinski</a:t>
            </a:r>
            <a:r>
              <a:rPr lang="en-US" altLang="ja-JP" sz="2400" dirty="0"/>
              <a:t>, 1995</a:t>
            </a:r>
            <a:r>
              <a:rPr lang="ja-JP" altLang="en-US" sz="2400" dirty="0"/>
              <a:t>）</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pPr marL="658368" lvl="1" indent="-457200">
              <a:buFont typeface="+mj-lt"/>
              <a:buAutoNum type="arabicPeriod"/>
            </a:pPr>
            <a:r>
              <a:rPr lang="ja-JP" altLang="en-US" sz="2400" dirty="0"/>
              <a:t>周辺情報による空間構造知覚の改善</a:t>
            </a:r>
            <a:endParaRPr lang="en-US" altLang="ja-JP" sz="2400" dirty="0"/>
          </a:p>
          <a:p>
            <a:pPr marL="658368" lvl="1" indent="-457200">
              <a:buFont typeface="+mj-lt"/>
              <a:buAutoNum type="arabicPeriod"/>
            </a:pPr>
            <a:r>
              <a:rPr lang="ja-JP" altLang="en-US" sz="2400" dirty="0"/>
              <a:t>身体状態の把握や行動応答の利用</a:t>
            </a:r>
            <a:endParaRPr lang="en-US" altLang="ja-JP" sz="2400" dirty="0"/>
          </a:p>
          <a:p>
            <a:pPr marL="658368" lvl="1" indent="-457200">
              <a:buFont typeface="+mj-lt"/>
              <a:buAutoNum type="arabicPeriod"/>
            </a:pPr>
            <a:r>
              <a:rPr lang="ja-JP" altLang="en-US" sz="2400" dirty="0"/>
              <a:t>映像呈示方法の個人差の検討</a:t>
            </a:r>
            <a:endParaRPr kumimoji="1" lang="ja-JP" altLang="en-US" sz="2400" dirty="0"/>
          </a:p>
        </p:txBody>
      </p:sp>
      <p:graphicFrame>
        <p:nvGraphicFramePr>
          <p:cNvPr id="4" name="図表 3">
            <a:extLst>
              <a:ext uri="{FF2B5EF4-FFF2-40B4-BE49-F238E27FC236}">
                <a16:creationId xmlns:a16="http://schemas.microsoft.com/office/drawing/2014/main" id="{FF8E2684-73B3-45CB-93C8-B22EB53CCA5E}"/>
              </a:ext>
            </a:extLst>
          </p:cNvPr>
          <p:cNvGraphicFramePr/>
          <p:nvPr>
            <p:extLst>
              <p:ext uri="{D42A27DB-BD31-4B8C-83A1-F6EECF244321}">
                <p14:modId xmlns:p14="http://schemas.microsoft.com/office/powerpoint/2010/main" val="2266912491"/>
              </p:ext>
            </p:extLst>
          </p:nvPr>
        </p:nvGraphicFramePr>
        <p:xfrm>
          <a:off x="1704163" y="2420877"/>
          <a:ext cx="8783675" cy="1842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3160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99D06F-5560-4DED-A1A5-CE00FC2ABEDC}"/>
              </a:ext>
            </a:extLst>
          </p:cNvPr>
          <p:cNvSpPr>
            <a:spLocks noGrp="1"/>
          </p:cNvSpPr>
          <p:nvPr>
            <p:ph type="title"/>
          </p:nvPr>
        </p:nvSpPr>
        <p:spPr/>
        <p:txBody>
          <a:bodyPr>
            <a:normAutofit/>
          </a:bodyPr>
          <a:lstStyle/>
          <a:p>
            <a:r>
              <a:rPr lang="ja-JP" altLang="en-US" sz="4400" dirty="0"/>
              <a:t>１．周辺情報による空間構造知覚の改善</a:t>
            </a:r>
            <a:endParaRPr kumimoji="1" lang="ja-JP" altLang="en-US" sz="4400" dirty="0"/>
          </a:p>
        </p:txBody>
      </p:sp>
      <p:grpSp>
        <p:nvGrpSpPr>
          <p:cNvPr id="7" name="グループ化 6">
            <a:extLst>
              <a:ext uri="{FF2B5EF4-FFF2-40B4-BE49-F238E27FC236}">
                <a16:creationId xmlns:a16="http://schemas.microsoft.com/office/drawing/2014/main" id="{D739E844-18DA-41A7-9B40-EC3F55959637}"/>
              </a:ext>
            </a:extLst>
          </p:cNvPr>
          <p:cNvGrpSpPr/>
          <p:nvPr/>
        </p:nvGrpSpPr>
        <p:grpSpPr>
          <a:xfrm>
            <a:off x="6542312" y="4903455"/>
            <a:ext cx="5370095" cy="1388801"/>
            <a:chOff x="838200" y="4652770"/>
            <a:chExt cx="5370095" cy="1388801"/>
          </a:xfrm>
        </p:grpSpPr>
        <p:sp>
          <p:nvSpPr>
            <p:cNvPr id="4" name="テキスト ボックス 3">
              <a:extLst>
                <a:ext uri="{FF2B5EF4-FFF2-40B4-BE49-F238E27FC236}">
                  <a16:creationId xmlns:a16="http://schemas.microsoft.com/office/drawing/2014/main" id="{0B759B5B-AC91-479B-B644-2AAFB283E013}"/>
                </a:ext>
              </a:extLst>
            </p:cNvPr>
            <p:cNvSpPr txBox="1"/>
            <p:nvPr/>
          </p:nvSpPr>
          <p:spPr>
            <a:xfrm>
              <a:off x="968702" y="5067754"/>
              <a:ext cx="5109091" cy="830997"/>
            </a:xfrm>
            <a:prstGeom prst="rect">
              <a:avLst/>
            </a:prstGeom>
            <a:noFill/>
          </p:spPr>
          <p:txBody>
            <a:bodyPr wrap="none" rtlCol="0">
              <a:spAutoFit/>
            </a:bodyPr>
            <a:lstStyle/>
            <a:p>
              <a:r>
                <a:rPr lang="ja-JP" altLang="en-US" sz="2400" dirty="0"/>
                <a:t>仮想空間では距離が過小評価される</a:t>
              </a:r>
              <a:endParaRPr lang="en-US" altLang="ja-JP" sz="2400" dirty="0"/>
            </a:p>
            <a:p>
              <a:r>
                <a:rPr lang="en-US" altLang="ja-JP" sz="2400" dirty="0"/>
                <a:t>	</a:t>
              </a:r>
              <a:r>
                <a:rPr lang="ja-JP" altLang="en-US" sz="2400" dirty="0"/>
                <a:t>（</a:t>
              </a:r>
              <a:r>
                <a:rPr lang="en-US" altLang="ja-JP" sz="2400" dirty="0"/>
                <a:t>Kenyon et al., 2008</a:t>
              </a:r>
              <a:r>
                <a:rPr lang="ja-JP" altLang="en-US" sz="2400" dirty="0"/>
                <a:t>）</a:t>
              </a:r>
              <a:endParaRPr lang="en-US" altLang="ja-JP" sz="2400" dirty="0"/>
            </a:p>
          </p:txBody>
        </p:sp>
        <p:sp>
          <p:nvSpPr>
            <p:cNvPr id="5" name="四角形: 角を丸くする 4">
              <a:extLst>
                <a:ext uri="{FF2B5EF4-FFF2-40B4-BE49-F238E27FC236}">
                  <a16:creationId xmlns:a16="http://schemas.microsoft.com/office/drawing/2014/main" id="{84EC65C1-F5A0-412C-81FC-46B32E660EB0}"/>
                </a:ext>
              </a:extLst>
            </p:cNvPr>
            <p:cNvSpPr/>
            <p:nvPr/>
          </p:nvSpPr>
          <p:spPr>
            <a:xfrm>
              <a:off x="838200" y="4924934"/>
              <a:ext cx="5370095" cy="111663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35248E8-E72B-4D98-84FA-C93E533FA41A}"/>
                </a:ext>
              </a:extLst>
            </p:cNvPr>
            <p:cNvSpPr txBox="1"/>
            <p:nvPr/>
          </p:nvSpPr>
          <p:spPr>
            <a:xfrm>
              <a:off x="1110341" y="4652770"/>
              <a:ext cx="1107996" cy="461665"/>
            </a:xfrm>
            <a:prstGeom prst="rect">
              <a:avLst/>
            </a:prstGeom>
            <a:solidFill>
              <a:schemeClr val="bg1"/>
            </a:solidFill>
          </p:spPr>
          <p:txBody>
            <a:bodyPr wrap="none" rtlCol="0">
              <a:spAutoFit/>
            </a:bodyPr>
            <a:lstStyle/>
            <a:p>
              <a:r>
                <a:rPr kumimoji="1" lang="ja-JP" altLang="en-US" sz="2400" dirty="0">
                  <a:solidFill>
                    <a:srgbClr val="FF0000"/>
                  </a:solidFill>
                </a:rPr>
                <a:t>問題点</a:t>
              </a:r>
            </a:p>
          </p:txBody>
        </p:sp>
      </p:grpSp>
      <p:pic>
        <p:nvPicPr>
          <p:cNvPr id="8" name="図 7">
            <a:extLst>
              <a:ext uri="{FF2B5EF4-FFF2-40B4-BE49-F238E27FC236}">
                <a16:creationId xmlns:a16="http://schemas.microsoft.com/office/drawing/2014/main" id="{68AC880A-1E9F-4E90-B2F4-9F27B0589F15}"/>
              </a:ext>
            </a:extLst>
          </p:cNvPr>
          <p:cNvPicPr>
            <a:picLocks noChangeAspect="1"/>
          </p:cNvPicPr>
          <p:nvPr/>
        </p:nvPicPr>
        <p:blipFill>
          <a:blip r:embed="rId3"/>
          <a:stretch>
            <a:fillRect/>
          </a:stretch>
        </p:blipFill>
        <p:spPr>
          <a:xfrm>
            <a:off x="7605033" y="1868738"/>
            <a:ext cx="3019425" cy="3086100"/>
          </a:xfrm>
          <a:prstGeom prst="rect">
            <a:avLst/>
          </a:prstGeom>
        </p:spPr>
      </p:pic>
      <p:sp>
        <p:nvSpPr>
          <p:cNvPr id="9" name="テキスト ボックス 8">
            <a:extLst>
              <a:ext uri="{FF2B5EF4-FFF2-40B4-BE49-F238E27FC236}">
                <a16:creationId xmlns:a16="http://schemas.microsoft.com/office/drawing/2014/main" id="{E2F35031-6C4A-426A-A35D-B8D4401C4007}"/>
              </a:ext>
            </a:extLst>
          </p:cNvPr>
          <p:cNvSpPr txBox="1"/>
          <p:nvPr/>
        </p:nvSpPr>
        <p:spPr>
          <a:xfrm>
            <a:off x="392602" y="3635546"/>
            <a:ext cx="2090232" cy="830997"/>
          </a:xfrm>
          <a:prstGeom prst="rect">
            <a:avLst/>
          </a:prstGeom>
          <a:noFill/>
        </p:spPr>
        <p:txBody>
          <a:bodyPr wrap="square" rtlCol="0">
            <a:spAutoFit/>
          </a:bodyPr>
          <a:lstStyle/>
          <a:p>
            <a:r>
              <a:rPr kumimoji="1" lang="ja-JP" altLang="en-US" sz="2400" dirty="0"/>
              <a:t>立体空間呈示技術の</a:t>
            </a:r>
            <a:r>
              <a:rPr lang="ja-JP" altLang="en-US" sz="2400" dirty="0"/>
              <a:t>応用</a:t>
            </a:r>
            <a:endParaRPr kumimoji="1" lang="ja-JP" altLang="en-US" sz="2400" dirty="0"/>
          </a:p>
        </p:txBody>
      </p:sp>
      <p:pic>
        <p:nvPicPr>
          <p:cNvPr id="1034" name="Picture 10" descr="ãvr å¿ç¨ãã®ç»åæ¤ç´¢çµæ">
            <a:extLst>
              <a:ext uri="{FF2B5EF4-FFF2-40B4-BE49-F238E27FC236}">
                <a16:creationId xmlns:a16="http://schemas.microsoft.com/office/drawing/2014/main" id="{5BBC37B6-985C-413E-A3B6-D18D02F4D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267" y="1801324"/>
            <a:ext cx="2363386" cy="177025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2F71AFF-9CE9-4D8F-A9A8-CC009EE2A341}"/>
              </a:ext>
            </a:extLst>
          </p:cNvPr>
          <p:cNvSpPr txBox="1"/>
          <p:nvPr/>
        </p:nvSpPr>
        <p:spPr>
          <a:xfrm>
            <a:off x="3018186" y="3635546"/>
            <a:ext cx="1723549" cy="461665"/>
          </a:xfrm>
          <a:prstGeom prst="rect">
            <a:avLst/>
          </a:prstGeom>
          <a:noFill/>
        </p:spPr>
        <p:txBody>
          <a:bodyPr wrap="none" rtlCol="0">
            <a:spAutoFit/>
          </a:bodyPr>
          <a:lstStyle/>
          <a:p>
            <a:r>
              <a:rPr lang="ja-JP" altLang="en-US" sz="2400" dirty="0"/>
              <a:t>モデル作成</a:t>
            </a:r>
            <a:endParaRPr kumimoji="1" lang="ja-JP" altLang="en-US" sz="2400" dirty="0"/>
          </a:p>
        </p:txBody>
      </p:sp>
      <p:pic>
        <p:nvPicPr>
          <p:cNvPr id="1036" name="Picture 12" descr="ãvr å¿ç¨ãã®ç»åæ¤ç´¢çµæ">
            <a:extLst>
              <a:ext uri="{FF2B5EF4-FFF2-40B4-BE49-F238E27FC236}">
                <a16:creationId xmlns:a16="http://schemas.microsoft.com/office/drawing/2014/main" id="{FC442C1F-8686-4E17-9A1E-BD71EEDA02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6716" y="4214376"/>
            <a:ext cx="2906488" cy="1634900"/>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FF176496-6CD1-462B-B0F2-D66CEA7B6038}"/>
              </a:ext>
            </a:extLst>
          </p:cNvPr>
          <p:cNvSpPr txBox="1"/>
          <p:nvPr/>
        </p:nvSpPr>
        <p:spPr>
          <a:xfrm>
            <a:off x="3479851" y="5831595"/>
            <a:ext cx="800219" cy="461665"/>
          </a:xfrm>
          <a:prstGeom prst="rect">
            <a:avLst/>
          </a:prstGeom>
          <a:noFill/>
        </p:spPr>
        <p:txBody>
          <a:bodyPr wrap="none" rtlCol="0">
            <a:spAutoFit/>
          </a:bodyPr>
          <a:lstStyle/>
          <a:p>
            <a:r>
              <a:rPr lang="ja-JP" altLang="en-US" sz="2400" dirty="0"/>
              <a:t>医療</a:t>
            </a:r>
            <a:endParaRPr kumimoji="1" lang="ja-JP" altLang="en-US" sz="2400" dirty="0"/>
          </a:p>
        </p:txBody>
      </p:sp>
      <p:cxnSp>
        <p:nvCxnSpPr>
          <p:cNvPr id="12" name="直線コネクタ 11">
            <a:extLst>
              <a:ext uri="{FF2B5EF4-FFF2-40B4-BE49-F238E27FC236}">
                <a16:creationId xmlns:a16="http://schemas.microsoft.com/office/drawing/2014/main" id="{44A62EF2-ED75-45EC-B634-D01DE1F9BB97}"/>
              </a:ext>
            </a:extLst>
          </p:cNvPr>
          <p:cNvCxnSpPr/>
          <p:nvPr/>
        </p:nvCxnSpPr>
        <p:spPr>
          <a:xfrm>
            <a:off x="5954487" y="1885950"/>
            <a:ext cx="0" cy="4525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1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99D06F-5560-4DED-A1A5-CE00FC2ABEDC}"/>
              </a:ext>
            </a:extLst>
          </p:cNvPr>
          <p:cNvSpPr>
            <a:spLocks noGrp="1"/>
          </p:cNvSpPr>
          <p:nvPr>
            <p:ph type="title"/>
          </p:nvPr>
        </p:nvSpPr>
        <p:spPr/>
        <p:txBody>
          <a:bodyPr>
            <a:normAutofit/>
          </a:bodyPr>
          <a:lstStyle/>
          <a:p>
            <a:r>
              <a:rPr lang="ja-JP" altLang="en-US" sz="4400" dirty="0"/>
              <a:t>１．周辺情報による空間構造知覚の改善</a:t>
            </a:r>
            <a:endParaRPr kumimoji="1" lang="ja-JP" altLang="en-US" sz="4400" dirty="0"/>
          </a:p>
        </p:txBody>
      </p:sp>
      <p:sp>
        <p:nvSpPr>
          <p:cNvPr id="3" name="コンテンツ プレースホルダー 2">
            <a:extLst>
              <a:ext uri="{FF2B5EF4-FFF2-40B4-BE49-F238E27FC236}">
                <a16:creationId xmlns:a16="http://schemas.microsoft.com/office/drawing/2014/main" id="{9B8CE6C8-EAC1-48CD-83A5-9BE5E6BBFEFA}"/>
              </a:ext>
            </a:extLst>
          </p:cNvPr>
          <p:cNvSpPr>
            <a:spLocks noGrp="1"/>
          </p:cNvSpPr>
          <p:nvPr>
            <p:ph idx="1"/>
          </p:nvPr>
        </p:nvSpPr>
        <p:spPr/>
        <p:txBody>
          <a:bodyPr>
            <a:normAutofit/>
          </a:bodyPr>
          <a:lstStyle/>
          <a:p>
            <a:r>
              <a:rPr kumimoji="1" lang="ja-JP" altLang="en-US" sz="2400" dirty="0"/>
              <a:t>知覚研究に基づく改善</a:t>
            </a:r>
            <a:endParaRPr kumimoji="1" lang="en-US" altLang="ja-JP" sz="2400" dirty="0"/>
          </a:p>
          <a:p>
            <a:pPr lvl="1"/>
            <a:r>
              <a:rPr lang="ja-JP" altLang="en-US" sz="2000" dirty="0"/>
              <a:t>運動視差・両眼視差　　（</a:t>
            </a:r>
            <a:r>
              <a:rPr lang="en-US" altLang="ja-JP" sz="2000" dirty="0" err="1"/>
              <a:t>Combe</a:t>
            </a:r>
            <a:r>
              <a:rPr lang="en-US" altLang="ja-JP" sz="2000" dirty="0"/>
              <a:t> et al., 2008; Hartung et al., 2001</a:t>
            </a:r>
            <a:r>
              <a:rPr lang="ja-JP" altLang="en-US" sz="2000" dirty="0"/>
              <a:t>）</a:t>
            </a:r>
            <a:endParaRPr lang="en-US" altLang="ja-JP" sz="2000" dirty="0"/>
          </a:p>
          <a:p>
            <a:pPr lvl="1"/>
            <a:r>
              <a:rPr kumimoji="1" lang="ja-JP" altLang="en-US" sz="2000" dirty="0"/>
              <a:t>輻輳と調節の矛盾　　　（</a:t>
            </a:r>
            <a:r>
              <a:rPr lang="en-US" altLang="ja-JP" sz="2000" dirty="0"/>
              <a:t>Bingham et al., 2001</a:t>
            </a:r>
            <a:r>
              <a:rPr kumimoji="1" lang="ja-JP" altLang="en-US" sz="2000" dirty="0"/>
              <a:t>）</a:t>
            </a:r>
            <a:endParaRPr kumimoji="1" lang="en-US" altLang="ja-JP" sz="2000" dirty="0"/>
          </a:p>
          <a:p>
            <a:pPr lvl="1"/>
            <a:r>
              <a:rPr lang="ja-JP" altLang="en-US" sz="2000" dirty="0"/>
              <a:t>地面テクスチャの重要性（</a:t>
            </a:r>
            <a:r>
              <a:rPr lang="en-US" altLang="ja-JP" sz="2000" dirty="0" err="1"/>
              <a:t>Creem-Regehr</a:t>
            </a:r>
            <a:r>
              <a:rPr lang="en-US" altLang="ja-JP" sz="2000" dirty="0"/>
              <a:t> et al., 2005</a:t>
            </a:r>
            <a:r>
              <a:rPr lang="ja-JP" altLang="en-US" sz="2000" dirty="0"/>
              <a:t>）</a:t>
            </a:r>
            <a:endParaRPr kumimoji="1" lang="en-US" altLang="ja-JP" sz="2000" dirty="0"/>
          </a:p>
          <a:p>
            <a:pPr lvl="1"/>
            <a:r>
              <a:rPr kumimoji="1" lang="ja-JP" altLang="en-US" sz="2000" dirty="0">
                <a:solidFill>
                  <a:srgbClr val="FF0000"/>
                </a:solidFill>
              </a:rPr>
              <a:t>周辺の視覚手掛かりの存在</a:t>
            </a:r>
          </a:p>
        </p:txBody>
      </p:sp>
      <p:pic>
        <p:nvPicPr>
          <p:cNvPr id="13" name="図 12">
            <a:extLst>
              <a:ext uri="{FF2B5EF4-FFF2-40B4-BE49-F238E27FC236}">
                <a16:creationId xmlns:a16="http://schemas.microsoft.com/office/drawing/2014/main" id="{CEF185F8-AD24-4DCF-8F01-C6D647956105}"/>
              </a:ext>
            </a:extLst>
          </p:cNvPr>
          <p:cNvPicPr>
            <a:picLocks noChangeAspect="1"/>
          </p:cNvPicPr>
          <p:nvPr/>
        </p:nvPicPr>
        <p:blipFill>
          <a:blip r:embed="rId2"/>
          <a:stretch>
            <a:fillRect/>
          </a:stretch>
        </p:blipFill>
        <p:spPr>
          <a:xfrm>
            <a:off x="6509884" y="3854588"/>
            <a:ext cx="1842212" cy="2449286"/>
          </a:xfrm>
          <a:prstGeom prst="rect">
            <a:avLst/>
          </a:prstGeom>
        </p:spPr>
      </p:pic>
      <p:pic>
        <p:nvPicPr>
          <p:cNvPr id="14" name="図 13">
            <a:extLst>
              <a:ext uri="{FF2B5EF4-FFF2-40B4-BE49-F238E27FC236}">
                <a16:creationId xmlns:a16="http://schemas.microsoft.com/office/drawing/2014/main" id="{B6A87B01-3866-4BBB-AB96-B42596244969}"/>
              </a:ext>
            </a:extLst>
          </p:cNvPr>
          <p:cNvPicPr>
            <a:picLocks noChangeAspect="1"/>
          </p:cNvPicPr>
          <p:nvPr/>
        </p:nvPicPr>
        <p:blipFill>
          <a:blip r:embed="rId3"/>
          <a:stretch>
            <a:fillRect/>
          </a:stretch>
        </p:blipFill>
        <p:spPr>
          <a:xfrm>
            <a:off x="8626994" y="4077495"/>
            <a:ext cx="2846549" cy="2163272"/>
          </a:xfrm>
          <a:prstGeom prst="rect">
            <a:avLst/>
          </a:prstGeom>
        </p:spPr>
      </p:pic>
      <p:sp>
        <p:nvSpPr>
          <p:cNvPr id="19" name="テキスト ボックス 18">
            <a:extLst>
              <a:ext uri="{FF2B5EF4-FFF2-40B4-BE49-F238E27FC236}">
                <a16:creationId xmlns:a16="http://schemas.microsoft.com/office/drawing/2014/main" id="{817EFD64-F126-4DBB-BAD3-8B30B3D1AE6D}"/>
              </a:ext>
            </a:extLst>
          </p:cNvPr>
          <p:cNvSpPr txBox="1"/>
          <p:nvPr/>
        </p:nvSpPr>
        <p:spPr>
          <a:xfrm>
            <a:off x="1724074" y="4341576"/>
            <a:ext cx="4161827" cy="1569660"/>
          </a:xfrm>
          <a:prstGeom prst="rect">
            <a:avLst/>
          </a:prstGeom>
          <a:noFill/>
        </p:spPr>
        <p:txBody>
          <a:bodyPr wrap="square" rtlCol="0">
            <a:spAutoFit/>
          </a:bodyPr>
          <a:lstStyle/>
          <a:p>
            <a:r>
              <a:rPr lang="ja-JP" altLang="en-US" sz="2400" dirty="0"/>
              <a:t>課題に直接関係なくても，周囲に多くの視覚情報があることで距離推定が向上する</a:t>
            </a:r>
            <a:r>
              <a:rPr lang="en-US" altLang="ja-JP" sz="2400" dirty="0"/>
              <a:t>						</a:t>
            </a:r>
            <a:r>
              <a:rPr lang="ja-JP" altLang="en-US" sz="2400" dirty="0"/>
              <a:t>（</a:t>
            </a:r>
            <a:r>
              <a:rPr lang="en-US" altLang="ja-JP" sz="2400" dirty="0"/>
              <a:t>Witt et al., 2008</a:t>
            </a:r>
            <a:r>
              <a:rPr lang="ja-JP" altLang="en-US" sz="2400" dirty="0"/>
              <a:t>）</a:t>
            </a:r>
            <a:endParaRPr lang="en-US" altLang="ja-JP" sz="2400" dirty="0"/>
          </a:p>
        </p:txBody>
      </p:sp>
      <p:sp>
        <p:nvSpPr>
          <p:cNvPr id="20" name="四角形: 角を丸くする 19">
            <a:extLst>
              <a:ext uri="{FF2B5EF4-FFF2-40B4-BE49-F238E27FC236}">
                <a16:creationId xmlns:a16="http://schemas.microsoft.com/office/drawing/2014/main" id="{3CAA7705-8060-4FCB-81B9-B29BA703ACFE}"/>
              </a:ext>
            </a:extLst>
          </p:cNvPr>
          <p:cNvSpPr/>
          <p:nvPr/>
        </p:nvSpPr>
        <p:spPr>
          <a:xfrm>
            <a:off x="1579286" y="4239135"/>
            <a:ext cx="4451403" cy="177454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4958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1A979C-31FF-47AF-9AB7-EA6ED43A08DF}"/>
              </a:ext>
            </a:extLst>
          </p:cNvPr>
          <p:cNvSpPr>
            <a:spLocks noGrp="1"/>
          </p:cNvSpPr>
          <p:nvPr>
            <p:ph type="title"/>
          </p:nvPr>
        </p:nvSpPr>
        <p:spPr/>
        <p:txBody>
          <a:bodyPr/>
          <a:lstStyle/>
          <a:p>
            <a:r>
              <a:rPr lang="ja-JP" altLang="en-US" dirty="0"/>
              <a:t>２．身体状態の把握や行動応答の利用</a:t>
            </a:r>
            <a:endParaRPr kumimoji="1" lang="ja-JP" altLang="en-US" dirty="0"/>
          </a:p>
        </p:txBody>
      </p:sp>
      <p:sp>
        <p:nvSpPr>
          <p:cNvPr id="3" name="コンテンツ プレースホルダー 2">
            <a:extLst>
              <a:ext uri="{FF2B5EF4-FFF2-40B4-BE49-F238E27FC236}">
                <a16:creationId xmlns:a16="http://schemas.microsoft.com/office/drawing/2014/main" id="{AEB9FBC9-D1B6-4EFD-A9A1-A43A1D89C557}"/>
              </a:ext>
            </a:extLst>
          </p:cNvPr>
          <p:cNvSpPr>
            <a:spLocks noGrp="1"/>
          </p:cNvSpPr>
          <p:nvPr>
            <p:ph idx="1"/>
          </p:nvPr>
        </p:nvSpPr>
        <p:spPr/>
        <p:txBody>
          <a:bodyPr>
            <a:normAutofit/>
          </a:bodyPr>
          <a:lstStyle/>
          <a:p>
            <a:r>
              <a:rPr kumimoji="1" lang="ja-JP" altLang="en-US" sz="2400" dirty="0"/>
              <a:t>視覚情報処理の身体性</a:t>
            </a:r>
            <a:endParaRPr kumimoji="1" lang="en-US" altLang="ja-JP" sz="2400" dirty="0"/>
          </a:p>
          <a:p>
            <a:pPr lvl="1"/>
            <a:r>
              <a:rPr kumimoji="1" lang="ja-JP" altLang="en-US" sz="2000" dirty="0"/>
              <a:t>歩行応答と口頭応答で画像品質の影響が異なる</a:t>
            </a:r>
            <a:r>
              <a:rPr kumimoji="1" lang="en-US" altLang="ja-JP" sz="2000" dirty="0"/>
              <a:t>	</a:t>
            </a:r>
            <a:r>
              <a:rPr kumimoji="1" lang="ja-JP" altLang="en-US" sz="2000" dirty="0"/>
              <a:t>（</a:t>
            </a:r>
            <a:r>
              <a:rPr kumimoji="1" lang="en-US" altLang="ja-JP" sz="2000" dirty="0"/>
              <a:t>Kunz et al., 2009</a:t>
            </a:r>
            <a:r>
              <a:rPr kumimoji="1" lang="ja-JP" altLang="en-US" sz="2000" dirty="0"/>
              <a:t>）</a:t>
            </a:r>
            <a:endParaRPr kumimoji="1" lang="en-US" altLang="ja-JP" sz="2000" dirty="0"/>
          </a:p>
          <a:p>
            <a:pPr lvl="1"/>
            <a:r>
              <a:rPr lang="ja-JP" altLang="en-US" sz="2000" dirty="0"/>
              <a:t>方向知覚の身体性　　　　　　　　  </a:t>
            </a:r>
            <a:r>
              <a:rPr lang="en-US" altLang="ja-JP" sz="2000" dirty="0"/>
              <a:t>			</a:t>
            </a:r>
            <a:r>
              <a:rPr lang="ja-JP" altLang="en-US" sz="2000" dirty="0"/>
              <a:t>（</a:t>
            </a:r>
            <a:r>
              <a:rPr lang="en-US" altLang="ja-JP" sz="2000" dirty="0"/>
              <a:t>Maekawa &amp; Kaneko, 2015</a:t>
            </a:r>
            <a:r>
              <a:rPr lang="ja-JP" altLang="en-US" sz="2000" dirty="0"/>
              <a:t>）</a:t>
            </a:r>
            <a:endParaRPr lang="en-US" altLang="ja-JP" sz="2000" dirty="0"/>
          </a:p>
          <a:p>
            <a:pPr lvl="1"/>
            <a:endParaRPr kumimoji="1" lang="ja-JP" altLang="en-US" sz="2000" dirty="0"/>
          </a:p>
        </p:txBody>
      </p:sp>
      <p:pic>
        <p:nvPicPr>
          <p:cNvPr id="4" name="図 3">
            <a:extLst>
              <a:ext uri="{FF2B5EF4-FFF2-40B4-BE49-F238E27FC236}">
                <a16:creationId xmlns:a16="http://schemas.microsoft.com/office/drawing/2014/main" id="{19551453-C2D5-4C35-873E-DD2F01F41EC8}"/>
              </a:ext>
            </a:extLst>
          </p:cNvPr>
          <p:cNvPicPr>
            <a:picLocks noChangeAspect="1"/>
          </p:cNvPicPr>
          <p:nvPr/>
        </p:nvPicPr>
        <p:blipFill>
          <a:blip r:embed="rId2"/>
          <a:stretch>
            <a:fillRect/>
          </a:stretch>
        </p:blipFill>
        <p:spPr>
          <a:xfrm>
            <a:off x="1884843" y="3507663"/>
            <a:ext cx="2594743" cy="2321993"/>
          </a:xfrm>
          <a:prstGeom prst="rect">
            <a:avLst/>
          </a:prstGeom>
        </p:spPr>
      </p:pic>
      <p:pic>
        <p:nvPicPr>
          <p:cNvPr id="5" name="図 4">
            <a:extLst>
              <a:ext uri="{FF2B5EF4-FFF2-40B4-BE49-F238E27FC236}">
                <a16:creationId xmlns:a16="http://schemas.microsoft.com/office/drawing/2014/main" id="{EFE5AE9F-998D-40CC-BEEE-6AB505160469}"/>
              </a:ext>
            </a:extLst>
          </p:cNvPr>
          <p:cNvPicPr>
            <a:picLocks noChangeAspect="1"/>
          </p:cNvPicPr>
          <p:nvPr/>
        </p:nvPicPr>
        <p:blipFill>
          <a:blip r:embed="rId3"/>
          <a:stretch>
            <a:fillRect/>
          </a:stretch>
        </p:blipFill>
        <p:spPr>
          <a:xfrm>
            <a:off x="4782411" y="3521871"/>
            <a:ext cx="2627177" cy="2293577"/>
          </a:xfrm>
          <a:prstGeom prst="rect">
            <a:avLst/>
          </a:prstGeom>
        </p:spPr>
      </p:pic>
      <p:sp>
        <p:nvSpPr>
          <p:cNvPr id="7" name="四角形: 角を丸くする 6">
            <a:extLst>
              <a:ext uri="{FF2B5EF4-FFF2-40B4-BE49-F238E27FC236}">
                <a16:creationId xmlns:a16="http://schemas.microsoft.com/office/drawing/2014/main" id="{D35668A7-1501-488A-8105-4DD050BFFD43}"/>
              </a:ext>
            </a:extLst>
          </p:cNvPr>
          <p:cNvSpPr/>
          <p:nvPr/>
        </p:nvSpPr>
        <p:spPr>
          <a:xfrm>
            <a:off x="8103339" y="3671552"/>
            <a:ext cx="3635716" cy="150413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24B9A70-F4F2-4B59-BF5A-29A5B7921E4D}"/>
              </a:ext>
            </a:extLst>
          </p:cNvPr>
          <p:cNvSpPr txBox="1"/>
          <p:nvPr/>
        </p:nvSpPr>
        <p:spPr>
          <a:xfrm>
            <a:off x="8177067" y="3823453"/>
            <a:ext cx="3488261" cy="1200329"/>
          </a:xfrm>
          <a:prstGeom prst="rect">
            <a:avLst/>
          </a:prstGeom>
          <a:noFill/>
        </p:spPr>
        <p:txBody>
          <a:bodyPr wrap="square" rtlCol="0">
            <a:spAutoFit/>
          </a:bodyPr>
          <a:lstStyle/>
          <a:p>
            <a:pPr algn="ctr"/>
            <a:r>
              <a:rPr lang="ja-JP" altLang="en-US" sz="2400" dirty="0"/>
              <a:t>身体性を考慮した使用方法をすることで</a:t>
            </a:r>
            <a:r>
              <a:rPr lang="en-US" altLang="ja-JP" sz="2400" dirty="0"/>
              <a:t>VR</a:t>
            </a:r>
            <a:r>
              <a:rPr lang="ja-JP" altLang="en-US" sz="2400" dirty="0"/>
              <a:t>体験を向上できる可能性がある</a:t>
            </a:r>
            <a:endParaRPr lang="en-US" altLang="ja-JP" sz="2400" dirty="0"/>
          </a:p>
        </p:txBody>
      </p:sp>
    </p:spTree>
    <p:extLst>
      <p:ext uri="{BB962C8B-B14F-4D97-AF65-F5344CB8AC3E}">
        <p14:creationId xmlns:p14="http://schemas.microsoft.com/office/powerpoint/2010/main" val="2456544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2CDBF2-90E6-4E67-AD17-ED72FC08F801}"/>
              </a:ext>
            </a:extLst>
          </p:cNvPr>
          <p:cNvSpPr>
            <a:spLocks noGrp="1"/>
          </p:cNvSpPr>
          <p:nvPr>
            <p:ph type="title"/>
          </p:nvPr>
        </p:nvSpPr>
        <p:spPr/>
        <p:txBody>
          <a:bodyPr/>
          <a:lstStyle/>
          <a:p>
            <a:r>
              <a:rPr lang="ja-JP" altLang="en-US" dirty="0"/>
              <a:t>３．映像呈示方法の個人差の検討</a:t>
            </a:r>
            <a:endParaRPr kumimoji="1" lang="ja-JP" altLang="en-US" dirty="0"/>
          </a:p>
        </p:txBody>
      </p:sp>
      <p:sp>
        <p:nvSpPr>
          <p:cNvPr id="3" name="コンテンツ プレースホルダー 2">
            <a:extLst>
              <a:ext uri="{FF2B5EF4-FFF2-40B4-BE49-F238E27FC236}">
                <a16:creationId xmlns:a16="http://schemas.microsoft.com/office/drawing/2014/main" id="{F051B702-FE57-4EB2-9325-BA6EFAF332D1}"/>
              </a:ext>
            </a:extLst>
          </p:cNvPr>
          <p:cNvSpPr>
            <a:spLocks noGrp="1"/>
          </p:cNvSpPr>
          <p:nvPr>
            <p:ph idx="1"/>
          </p:nvPr>
        </p:nvSpPr>
        <p:spPr/>
        <p:txBody>
          <a:bodyPr>
            <a:normAutofit/>
          </a:bodyPr>
          <a:lstStyle/>
          <a:p>
            <a:r>
              <a:rPr kumimoji="1" lang="ja-JP" altLang="en-US" sz="2400" dirty="0"/>
              <a:t>視覚の個人差（色覚・視力・動体視力・立体視力・重み）</a:t>
            </a:r>
            <a:endParaRPr kumimoji="1" lang="en-US" altLang="ja-JP" sz="2400" dirty="0"/>
          </a:p>
          <a:p>
            <a:r>
              <a:rPr kumimoji="1" lang="ja-JP" altLang="en-US" sz="2400" dirty="0">
                <a:solidFill>
                  <a:srgbClr val="FF0000"/>
                </a:solidFill>
              </a:rPr>
              <a:t>眼間距離（</a:t>
            </a:r>
            <a:r>
              <a:rPr kumimoji="1" lang="en-US" altLang="ja-JP" sz="2400" dirty="0">
                <a:solidFill>
                  <a:srgbClr val="FF0000"/>
                </a:solidFill>
              </a:rPr>
              <a:t>Willemsen et al., 2008</a:t>
            </a:r>
            <a:r>
              <a:rPr kumimoji="1" lang="ja-JP" altLang="en-US" sz="2400" dirty="0">
                <a:solidFill>
                  <a:srgbClr val="FF0000"/>
                </a:solidFill>
              </a:rPr>
              <a:t>）</a:t>
            </a:r>
            <a:endParaRPr kumimoji="1" lang="en-US" altLang="ja-JP" sz="2400" dirty="0">
              <a:solidFill>
                <a:srgbClr val="FF0000"/>
              </a:solidFill>
            </a:endParaRPr>
          </a:p>
          <a:p>
            <a:r>
              <a:rPr kumimoji="1" lang="ja-JP" altLang="en-US" sz="2400" dirty="0">
                <a:solidFill>
                  <a:srgbClr val="FF0000"/>
                </a:solidFill>
              </a:rPr>
              <a:t>眼の高さ</a:t>
            </a:r>
          </a:p>
        </p:txBody>
      </p:sp>
      <p:pic>
        <p:nvPicPr>
          <p:cNvPr id="2052" name="Picture 4" descr="ãinterpupillary distance binocular disparityãã®ç»åæ¤ç´¢çµæ">
            <a:extLst>
              <a:ext uri="{FF2B5EF4-FFF2-40B4-BE49-F238E27FC236}">
                <a16:creationId xmlns:a16="http://schemas.microsoft.com/office/drawing/2014/main" id="{DED46FCB-716E-414F-AE7D-CABC2A01B0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9613" y="2305049"/>
            <a:ext cx="2817359" cy="2958870"/>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AA28A582-F681-45FE-8EAF-415824F9340D}"/>
              </a:ext>
            </a:extLst>
          </p:cNvPr>
          <p:cNvPicPr>
            <a:picLocks noChangeAspect="1"/>
          </p:cNvPicPr>
          <p:nvPr/>
        </p:nvPicPr>
        <p:blipFill>
          <a:blip r:embed="rId3"/>
          <a:stretch>
            <a:fillRect/>
          </a:stretch>
        </p:blipFill>
        <p:spPr>
          <a:xfrm>
            <a:off x="2819399" y="3162837"/>
            <a:ext cx="4527777" cy="1992222"/>
          </a:xfrm>
          <a:prstGeom prst="rect">
            <a:avLst/>
          </a:prstGeom>
        </p:spPr>
      </p:pic>
      <p:sp>
        <p:nvSpPr>
          <p:cNvPr id="11" name="四角形: 角を丸くする 10">
            <a:extLst>
              <a:ext uri="{FF2B5EF4-FFF2-40B4-BE49-F238E27FC236}">
                <a16:creationId xmlns:a16="http://schemas.microsoft.com/office/drawing/2014/main" id="{FE1CDE04-EC47-4DFD-B443-52CB535A52BD}"/>
              </a:ext>
            </a:extLst>
          </p:cNvPr>
          <p:cNvSpPr/>
          <p:nvPr/>
        </p:nvSpPr>
        <p:spPr>
          <a:xfrm>
            <a:off x="3385886" y="5513668"/>
            <a:ext cx="5420228" cy="78377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10A45DE-4D87-4FCE-A06E-63189E060F88}"/>
              </a:ext>
            </a:extLst>
          </p:cNvPr>
          <p:cNvSpPr txBox="1"/>
          <p:nvPr/>
        </p:nvSpPr>
        <p:spPr>
          <a:xfrm>
            <a:off x="3679367" y="5309195"/>
            <a:ext cx="800219" cy="461665"/>
          </a:xfrm>
          <a:prstGeom prst="rect">
            <a:avLst/>
          </a:prstGeom>
          <a:solidFill>
            <a:schemeClr val="bg1"/>
          </a:solidFill>
        </p:spPr>
        <p:txBody>
          <a:bodyPr wrap="none" rtlCol="0">
            <a:spAutoFit/>
          </a:bodyPr>
          <a:lstStyle/>
          <a:p>
            <a:r>
              <a:rPr lang="ja-JP" altLang="en-US" sz="2400" dirty="0">
                <a:solidFill>
                  <a:srgbClr val="FF0000"/>
                </a:solidFill>
              </a:rPr>
              <a:t>目的</a:t>
            </a:r>
            <a:endParaRPr kumimoji="1" lang="ja-JP" altLang="en-US" sz="2400" dirty="0">
              <a:solidFill>
                <a:srgbClr val="FF0000"/>
              </a:solidFill>
            </a:endParaRPr>
          </a:p>
        </p:txBody>
      </p:sp>
      <p:sp>
        <p:nvSpPr>
          <p:cNvPr id="12" name="テキスト ボックス 11">
            <a:extLst>
              <a:ext uri="{FF2B5EF4-FFF2-40B4-BE49-F238E27FC236}">
                <a16:creationId xmlns:a16="http://schemas.microsoft.com/office/drawing/2014/main" id="{CD3FF316-0ECB-488E-AAC3-0D856F83354B}"/>
              </a:ext>
            </a:extLst>
          </p:cNvPr>
          <p:cNvSpPr txBox="1"/>
          <p:nvPr/>
        </p:nvSpPr>
        <p:spPr>
          <a:xfrm>
            <a:off x="3512709" y="5674722"/>
            <a:ext cx="5166583" cy="461665"/>
          </a:xfrm>
          <a:prstGeom prst="rect">
            <a:avLst/>
          </a:prstGeom>
          <a:noFill/>
        </p:spPr>
        <p:txBody>
          <a:bodyPr wrap="square" rtlCol="0">
            <a:spAutoFit/>
          </a:bodyPr>
          <a:lstStyle/>
          <a:p>
            <a:pPr algn="ctr"/>
            <a:r>
              <a:rPr lang="ja-JP" altLang="en-US" sz="2400" dirty="0"/>
              <a:t>最小限のキャリブレーションの決定</a:t>
            </a:r>
            <a:endParaRPr lang="en-US" altLang="ja-JP" sz="2400" dirty="0"/>
          </a:p>
        </p:txBody>
      </p:sp>
    </p:spTree>
    <p:extLst>
      <p:ext uri="{BB962C8B-B14F-4D97-AF65-F5344CB8AC3E}">
        <p14:creationId xmlns:p14="http://schemas.microsoft.com/office/powerpoint/2010/main" val="1131688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9E71B-A5BF-472A-8A68-4D960AC123FE}"/>
              </a:ext>
            </a:extLst>
          </p:cNvPr>
          <p:cNvSpPr>
            <a:spLocks noGrp="1"/>
          </p:cNvSpPr>
          <p:nvPr>
            <p:ph type="title"/>
          </p:nvPr>
        </p:nvSpPr>
        <p:spPr/>
        <p:txBody>
          <a:bodyPr/>
          <a:lstStyle/>
          <a:p>
            <a:r>
              <a:rPr kumimoji="1" lang="ja-JP" altLang="en-US" dirty="0"/>
              <a:t>教育経験</a:t>
            </a:r>
          </a:p>
        </p:txBody>
      </p:sp>
      <p:sp>
        <p:nvSpPr>
          <p:cNvPr id="3" name="コンテンツ プレースホルダー 2">
            <a:extLst>
              <a:ext uri="{FF2B5EF4-FFF2-40B4-BE49-F238E27FC236}">
                <a16:creationId xmlns:a16="http://schemas.microsoft.com/office/drawing/2014/main" id="{1620D98B-A7A0-483C-A9C5-83CBFBC8866F}"/>
              </a:ext>
            </a:extLst>
          </p:cNvPr>
          <p:cNvSpPr>
            <a:spLocks noGrp="1"/>
          </p:cNvSpPr>
          <p:nvPr>
            <p:ph idx="1"/>
          </p:nvPr>
        </p:nvSpPr>
        <p:spPr/>
        <p:txBody>
          <a:bodyPr>
            <a:normAutofit/>
          </a:bodyPr>
          <a:lstStyle/>
          <a:p>
            <a:r>
              <a:rPr kumimoji="1" lang="ja-JP" altLang="en-US" sz="2400" dirty="0"/>
              <a:t>追手門学院大学における卒業論文・修士論文の指導</a:t>
            </a:r>
            <a:endParaRPr kumimoji="1" lang="en-US" altLang="ja-JP" sz="2400" dirty="0"/>
          </a:p>
          <a:p>
            <a:endParaRPr lang="en-US" altLang="ja-JP" sz="2400" dirty="0"/>
          </a:p>
          <a:p>
            <a:pPr marL="0" indent="0">
              <a:buNone/>
            </a:pPr>
            <a:endParaRPr lang="en-US" altLang="ja-JP" sz="2400" dirty="0"/>
          </a:p>
          <a:p>
            <a:r>
              <a:rPr lang="ja-JP" altLang="en-US" sz="2400" dirty="0"/>
              <a:t>これまでの反省点</a:t>
            </a:r>
            <a:endParaRPr lang="en-US" altLang="ja-JP" sz="2400" dirty="0"/>
          </a:p>
          <a:p>
            <a:pPr lvl="1"/>
            <a:r>
              <a:rPr lang="ja-JP" altLang="en-US" sz="2400" dirty="0"/>
              <a:t>すべての手順を教える</a:t>
            </a:r>
            <a:endParaRPr lang="en-US" altLang="ja-JP" sz="2400" dirty="0"/>
          </a:p>
          <a:p>
            <a:pPr marL="457200" lvl="1" indent="0">
              <a:buNone/>
            </a:pPr>
            <a:r>
              <a:rPr lang="en-US" altLang="ja-JP" sz="2400" dirty="0"/>
              <a:t>	</a:t>
            </a:r>
            <a:r>
              <a:rPr lang="ja-JP" altLang="en-US" sz="2400" dirty="0"/>
              <a:t>⇒　理解が不十分</a:t>
            </a:r>
            <a:endParaRPr lang="en-US" altLang="ja-JP" sz="2400" dirty="0"/>
          </a:p>
          <a:p>
            <a:pPr marL="457200" lvl="1" indent="0">
              <a:buNone/>
            </a:pPr>
            <a:r>
              <a:rPr lang="en-US" altLang="ja-JP" sz="2400" dirty="0"/>
              <a:t>	</a:t>
            </a:r>
            <a:r>
              <a:rPr lang="ja-JP" altLang="en-US" sz="2400" dirty="0"/>
              <a:t>⇒　自力で説明することができなかった</a:t>
            </a:r>
            <a:endParaRPr lang="en-US" altLang="ja-JP" sz="2400" dirty="0"/>
          </a:p>
          <a:p>
            <a:endParaRPr kumimoji="1" lang="ja-JP" altLang="en-US" sz="2400" dirty="0"/>
          </a:p>
        </p:txBody>
      </p:sp>
      <p:sp>
        <p:nvSpPr>
          <p:cNvPr id="4" name="テキスト ボックス 3">
            <a:extLst>
              <a:ext uri="{FF2B5EF4-FFF2-40B4-BE49-F238E27FC236}">
                <a16:creationId xmlns:a16="http://schemas.microsoft.com/office/drawing/2014/main" id="{93F4CAE6-A205-4546-9C40-8ACAA16FD610}"/>
              </a:ext>
            </a:extLst>
          </p:cNvPr>
          <p:cNvSpPr txBox="1"/>
          <p:nvPr/>
        </p:nvSpPr>
        <p:spPr>
          <a:xfrm>
            <a:off x="3105351" y="5292405"/>
            <a:ext cx="5166583" cy="461665"/>
          </a:xfrm>
          <a:prstGeom prst="rect">
            <a:avLst/>
          </a:prstGeom>
          <a:noFill/>
        </p:spPr>
        <p:txBody>
          <a:bodyPr wrap="square" rtlCol="0">
            <a:spAutoFit/>
          </a:bodyPr>
          <a:lstStyle/>
          <a:p>
            <a:pPr algn="ctr"/>
            <a:r>
              <a:rPr lang="ja-JP" altLang="en-US" sz="2400" dirty="0">
                <a:solidFill>
                  <a:srgbClr val="FF0000"/>
                </a:solidFill>
              </a:rPr>
              <a:t>自身で学び，考えることの重要性</a:t>
            </a:r>
            <a:endParaRPr lang="en-US" altLang="ja-JP" sz="2400" dirty="0">
              <a:solidFill>
                <a:srgbClr val="FF0000"/>
              </a:solidFill>
            </a:endParaRPr>
          </a:p>
        </p:txBody>
      </p:sp>
      <p:sp>
        <p:nvSpPr>
          <p:cNvPr id="5" name="矢印: 右 4">
            <a:extLst>
              <a:ext uri="{FF2B5EF4-FFF2-40B4-BE49-F238E27FC236}">
                <a16:creationId xmlns:a16="http://schemas.microsoft.com/office/drawing/2014/main" id="{C83E9B62-D420-45F8-A341-38B081FDB9B7}"/>
              </a:ext>
            </a:extLst>
          </p:cNvPr>
          <p:cNvSpPr/>
          <p:nvPr/>
        </p:nvSpPr>
        <p:spPr>
          <a:xfrm>
            <a:off x="2963839" y="5392604"/>
            <a:ext cx="381000" cy="261257"/>
          </a:xfrm>
          <a:prstGeom prst="rightArrow">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EB7D081C-37BE-4733-8E03-B5B3F1B2E3B8}"/>
              </a:ext>
            </a:extLst>
          </p:cNvPr>
          <p:cNvPicPr>
            <a:picLocks noChangeAspect="1"/>
          </p:cNvPicPr>
          <p:nvPr/>
        </p:nvPicPr>
        <p:blipFill rotWithShape="1">
          <a:blip r:embed="rId2">
            <a:extLst>
              <a:ext uri="{28A0092B-C50C-407E-A947-70E740481C1C}">
                <a14:useLocalDpi xmlns:a14="http://schemas.microsoft.com/office/drawing/2010/main" val="0"/>
              </a:ext>
            </a:extLst>
          </a:blip>
          <a:srcRect l="6055" t="14112" r="1742" b="13214"/>
          <a:stretch/>
        </p:blipFill>
        <p:spPr>
          <a:xfrm rot="10800000">
            <a:off x="7739742" y="2500808"/>
            <a:ext cx="3895970" cy="2297152"/>
          </a:xfrm>
          <a:prstGeom prst="rect">
            <a:avLst/>
          </a:prstGeom>
        </p:spPr>
      </p:pic>
    </p:spTree>
    <p:extLst>
      <p:ext uri="{BB962C8B-B14F-4D97-AF65-F5344CB8AC3E}">
        <p14:creationId xmlns:p14="http://schemas.microsoft.com/office/powerpoint/2010/main" val="313419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A7F725-739D-43B4-8CEE-F955C3C2A01A}"/>
              </a:ext>
            </a:extLst>
          </p:cNvPr>
          <p:cNvSpPr>
            <a:spLocks noGrp="1"/>
          </p:cNvSpPr>
          <p:nvPr>
            <p:ph type="title"/>
          </p:nvPr>
        </p:nvSpPr>
        <p:spPr/>
        <p:txBody>
          <a:bodyPr>
            <a:normAutofit/>
          </a:bodyPr>
          <a:lstStyle/>
          <a:p>
            <a:r>
              <a:rPr lang="ja-JP" altLang="en-US" sz="5400" dirty="0"/>
              <a:t>これまでの研究成果</a:t>
            </a:r>
            <a:endParaRPr kumimoji="1" lang="ja-JP" altLang="en-US" sz="5400" dirty="0"/>
          </a:p>
        </p:txBody>
      </p:sp>
      <p:sp>
        <p:nvSpPr>
          <p:cNvPr id="3" name="テキスト プレースホルダー 2">
            <a:extLst>
              <a:ext uri="{FF2B5EF4-FFF2-40B4-BE49-F238E27FC236}">
                <a16:creationId xmlns:a16="http://schemas.microsoft.com/office/drawing/2014/main" id="{B1856269-053E-4F46-B107-8AF84159A936}"/>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3928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494499-3BA6-4316-A39A-7D6A66917618}"/>
              </a:ext>
            </a:extLst>
          </p:cNvPr>
          <p:cNvSpPr>
            <a:spLocks noGrp="1"/>
          </p:cNvSpPr>
          <p:nvPr>
            <p:ph type="title"/>
          </p:nvPr>
        </p:nvSpPr>
        <p:spPr/>
        <p:txBody>
          <a:bodyPr/>
          <a:lstStyle/>
          <a:p>
            <a:r>
              <a:rPr kumimoji="1" lang="ja-JP" altLang="en-US" dirty="0"/>
              <a:t>教育の抱負</a:t>
            </a:r>
          </a:p>
        </p:txBody>
      </p:sp>
      <p:sp>
        <p:nvSpPr>
          <p:cNvPr id="3" name="コンテンツ プレースホルダー 2">
            <a:extLst>
              <a:ext uri="{FF2B5EF4-FFF2-40B4-BE49-F238E27FC236}">
                <a16:creationId xmlns:a16="http://schemas.microsoft.com/office/drawing/2014/main" id="{37284CDF-FFD4-4CF0-98E5-62A9B17AEE30}"/>
              </a:ext>
            </a:extLst>
          </p:cNvPr>
          <p:cNvSpPr>
            <a:spLocks noGrp="1"/>
          </p:cNvSpPr>
          <p:nvPr>
            <p:ph idx="1"/>
          </p:nvPr>
        </p:nvSpPr>
        <p:spPr/>
        <p:txBody>
          <a:bodyPr>
            <a:normAutofit/>
          </a:bodyPr>
          <a:lstStyle/>
          <a:p>
            <a:r>
              <a:rPr lang="ja-JP" altLang="en-US" sz="2400" dirty="0"/>
              <a:t>実践力</a:t>
            </a:r>
            <a:endParaRPr lang="en-US" altLang="ja-JP" sz="2400" dirty="0"/>
          </a:p>
          <a:p>
            <a:pPr lvl="1"/>
            <a:r>
              <a:rPr kumimoji="1" lang="ja-JP" altLang="en-US" sz="2400" dirty="0"/>
              <a:t>実際にものごとを経験・実施すること</a:t>
            </a:r>
            <a:endParaRPr kumimoji="1" lang="en-US" altLang="ja-JP" sz="2400" dirty="0"/>
          </a:p>
          <a:p>
            <a:pPr lvl="1"/>
            <a:r>
              <a:rPr kumimoji="1" lang="ja-JP" altLang="en-US" sz="2400" dirty="0"/>
              <a:t>最新の技術を学ぶ</a:t>
            </a:r>
            <a:endParaRPr lang="en-US" altLang="ja-JP" sz="2400" dirty="0"/>
          </a:p>
          <a:p>
            <a:endParaRPr kumimoji="1" lang="en-US" altLang="ja-JP" sz="2400" dirty="0"/>
          </a:p>
          <a:p>
            <a:r>
              <a:rPr lang="ja-JP" altLang="en-US" sz="2400" dirty="0"/>
              <a:t>応用力・問題解決力</a:t>
            </a:r>
            <a:endParaRPr lang="en-US" altLang="ja-JP" sz="2400" dirty="0"/>
          </a:p>
          <a:p>
            <a:pPr lvl="1"/>
            <a:r>
              <a:rPr lang="ja-JP" altLang="en-US" sz="2400" dirty="0"/>
              <a:t>理論と実践の関連を学ぶ</a:t>
            </a:r>
            <a:endParaRPr lang="en-US" altLang="ja-JP" sz="2400" dirty="0"/>
          </a:p>
          <a:p>
            <a:pPr lvl="1"/>
            <a:r>
              <a:rPr lang="ja-JP" altLang="en-US" sz="2400" dirty="0"/>
              <a:t>自力で考える練習</a:t>
            </a:r>
            <a:endParaRPr lang="en-US" altLang="ja-JP" sz="2400" dirty="0"/>
          </a:p>
          <a:p>
            <a:endParaRPr kumimoji="1" lang="en-US" altLang="ja-JP" sz="2400" dirty="0"/>
          </a:p>
          <a:p>
            <a:endParaRPr kumimoji="1" lang="ja-JP" altLang="en-US" sz="2400" dirty="0"/>
          </a:p>
        </p:txBody>
      </p:sp>
    </p:spTree>
    <p:extLst>
      <p:ext uri="{BB962C8B-B14F-4D97-AF65-F5344CB8AC3E}">
        <p14:creationId xmlns:p14="http://schemas.microsoft.com/office/powerpoint/2010/main" val="707932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69E87F-597F-4ABF-95B5-21581062A9F1}"/>
              </a:ext>
            </a:extLst>
          </p:cNvPr>
          <p:cNvSpPr>
            <a:spLocks noGrp="1"/>
          </p:cNvSpPr>
          <p:nvPr>
            <p:ph type="title"/>
          </p:nvPr>
        </p:nvSpPr>
        <p:spPr/>
        <p:txBody>
          <a:bodyPr/>
          <a:lstStyle/>
          <a:p>
            <a:r>
              <a:rPr kumimoji="1" lang="ja-JP" altLang="en-US" dirty="0"/>
              <a:t>教育の抱負</a:t>
            </a:r>
          </a:p>
        </p:txBody>
      </p:sp>
      <p:sp>
        <p:nvSpPr>
          <p:cNvPr id="3" name="コンテンツ プレースホルダー 2">
            <a:extLst>
              <a:ext uri="{FF2B5EF4-FFF2-40B4-BE49-F238E27FC236}">
                <a16:creationId xmlns:a16="http://schemas.microsoft.com/office/drawing/2014/main" id="{26C28E63-38F5-4144-AF04-25D2F99F24D9}"/>
              </a:ext>
            </a:extLst>
          </p:cNvPr>
          <p:cNvSpPr>
            <a:spLocks noGrp="1"/>
          </p:cNvSpPr>
          <p:nvPr>
            <p:ph idx="1"/>
          </p:nvPr>
        </p:nvSpPr>
        <p:spPr/>
        <p:txBody>
          <a:bodyPr>
            <a:normAutofit/>
          </a:bodyPr>
          <a:lstStyle/>
          <a:p>
            <a:r>
              <a:rPr lang="ja-JP" altLang="en-US" sz="2400" dirty="0"/>
              <a:t>優れた授業実践のための</a:t>
            </a:r>
            <a:r>
              <a:rPr lang="en-US" altLang="ja-JP" sz="2400" dirty="0"/>
              <a:t>7</a:t>
            </a:r>
            <a:r>
              <a:rPr lang="ja-JP" altLang="en-US" sz="2400" dirty="0"/>
              <a:t>原則（</a:t>
            </a:r>
            <a:r>
              <a:rPr lang="en-US" altLang="ja-JP" sz="2400" dirty="0"/>
              <a:t>Chickering &amp; </a:t>
            </a:r>
            <a:r>
              <a:rPr lang="en-US" altLang="ja-JP" sz="2400" dirty="0" err="1"/>
              <a:t>Gamson</a:t>
            </a:r>
            <a:r>
              <a:rPr lang="en-US" altLang="ja-JP" sz="2400" dirty="0"/>
              <a:t>, 1987</a:t>
            </a:r>
            <a:r>
              <a:rPr lang="ja-JP" altLang="en-US" sz="2400" dirty="0"/>
              <a:t>）</a:t>
            </a:r>
            <a:endParaRPr lang="en-US" altLang="ja-JP" sz="2400" dirty="0"/>
          </a:p>
          <a:p>
            <a:pPr marL="658368" lvl="1" indent="-457200">
              <a:buFont typeface="+mj-lt"/>
              <a:buAutoNum type="arabicPeriod"/>
            </a:pPr>
            <a:r>
              <a:rPr lang="ja-JP" altLang="en-US" sz="2200" dirty="0"/>
              <a:t>学生と教員のコンタクトを促す</a:t>
            </a:r>
          </a:p>
          <a:p>
            <a:pPr marL="658368" lvl="1" indent="-457200">
              <a:buFont typeface="+mj-lt"/>
              <a:buAutoNum type="arabicPeriod"/>
            </a:pPr>
            <a:r>
              <a:rPr lang="ja-JP" altLang="en-US" sz="2200" dirty="0"/>
              <a:t>学生間で協力する機会を増やす</a:t>
            </a:r>
          </a:p>
          <a:p>
            <a:pPr marL="658368" lvl="1" indent="-457200">
              <a:buFont typeface="+mj-lt"/>
              <a:buAutoNum type="arabicPeriod"/>
            </a:pPr>
            <a:r>
              <a:rPr lang="ja-JP" altLang="en-US" sz="2200" dirty="0"/>
              <a:t>能動的に学習させる手法を使う</a:t>
            </a:r>
          </a:p>
          <a:p>
            <a:pPr marL="658368" lvl="1" indent="-457200">
              <a:buFont typeface="+mj-lt"/>
              <a:buAutoNum type="arabicPeriod"/>
            </a:pPr>
            <a:r>
              <a:rPr lang="ja-JP" altLang="en-US" sz="2200" dirty="0"/>
              <a:t>素早いフィードバックを与える</a:t>
            </a:r>
          </a:p>
          <a:p>
            <a:pPr marL="658368" lvl="1" indent="-457200">
              <a:buFont typeface="+mj-lt"/>
              <a:buAutoNum type="arabicPeriod"/>
            </a:pPr>
            <a:r>
              <a:rPr lang="ja-JP" altLang="en-US" sz="2200" dirty="0"/>
              <a:t>学習に要する時間の大切さを強調する</a:t>
            </a:r>
            <a:endParaRPr lang="en-US" altLang="ja-JP" sz="2200" dirty="0"/>
          </a:p>
          <a:p>
            <a:pPr marL="658368" lvl="1" indent="-457200">
              <a:buFont typeface="+mj-lt"/>
              <a:buAutoNum type="arabicPeriod"/>
            </a:pPr>
            <a:r>
              <a:rPr lang="ja-JP" altLang="en-US" sz="2200" dirty="0"/>
              <a:t>学生に高い期待を伝える</a:t>
            </a:r>
          </a:p>
          <a:p>
            <a:pPr marL="658368" lvl="1" indent="-457200">
              <a:buFont typeface="+mj-lt"/>
              <a:buAutoNum type="arabicPeriod"/>
            </a:pPr>
            <a:r>
              <a:rPr lang="ja-JP" altLang="en-US" sz="2200" dirty="0"/>
              <a:t>多様な才能と学習方法を尊重する</a:t>
            </a:r>
            <a:endParaRPr lang="en-US" altLang="ja-JP" sz="2200" dirty="0"/>
          </a:p>
        </p:txBody>
      </p:sp>
      <p:sp>
        <p:nvSpPr>
          <p:cNvPr id="5" name="思考の吹き出し: 雲形 4">
            <a:extLst>
              <a:ext uri="{FF2B5EF4-FFF2-40B4-BE49-F238E27FC236}">
                <a16:creationId xmlns:a16="http://schemas.microsoft.com/office/drawing/2014/main" id="{B1326BB1-9070-45F0-B05F-4382E0AF7614}"/>
              </a:ext>
            </a:extLst>
          </p:cNvPr>
          <p:cNvSpPr/>
          <p:nvPr/>
        </p:nvSpPr>
        <p:spPr>
          <a:xfrm>
            <a:off x="6533607" y="2312126"/>
            <a:ext cx="4931227" cy="2732315"/>
          </a:xfrm>
          <a:prstGeom prst="cloudCallout">
            <a:avLst>
              <a:gd name="adj1" fmla="val -63387"/>
              <a:gd name="adj2" fmla="val -421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kumimoji="1" lang="ja-JP" altLang="en-US" dirty="0">
                <a:solidFill>
                  <a:schemeClr val="tx1"/>
                </a:solidFill>
              </a:rPr>
              <a:t>授業後，教室に残る</a:t>
            </a:r>
            <a:endParaRPr kumimoji="1" lang="en-US" altLang="ja-JP" dirty="0">
              <a:solidFill>
                <a:schemeClr val="tx1"/>
              </a:solidFill>
            </a:endParaRPr>
          </a:p>
          <a:p>
            <a:pPr marL="285750" indent="-285750">
              <a:buFont typeface="Arial" panose="020B0604020202020204" pitchFamily="34" charset="0"/>
              <a:buChar char="•"/>
            </a:pPr>
            <a:r>
              <a:rPr kumimoji="1" lang="ja-JP" altLang="en-US" dirty="0">
                <a:solidFill>
                  <a:schemeClr val="tx1"/>
                </a:solidFill>
              </a:rPr>
              <a:t>オフィスアワーを作る</a:t>
            </a:r>
            <a:endParaRPr kumimoji="1" lang="en-US" altLang="ja-JP" dirty="0">
              <a:solidFill>
                <a:schemeClr val="tx1"/>
              </a:solidFill>
            </a:endParaRPr>
          </a:p>
          <a:p>
            <a:pPr marL="285750" indent="-285750">
              <a:buFont typeface="Arial" panose="020B0604020202020204" pitchFamily="34" charset="0"/>
              <a:buChar char="•"/>
            </a:pPr>
            <a:r>
              <a:rPr kumimoji="1" lang="ja-JP" altLang="en-US" dirty="0">
                <a:solidFill>
                  <a:schemeClr val="tx1"/>
                </a:solidFill>
              </a:rPr>
              <a:t>学生からフィードバックをとる</a:t>
            </a:r>
          </a:p>
        </p:txBody>
      </p:sp>
    </p:spTree>
    <p:extLst>
      <p:ext uri="{BB962C8B-B14F-4D97-AF65-F5344CB8AC3E}">
        <p14:creationId xmlns:p14="http://schemas.microsoft.com/office/powerpoint/2010/main" val="2685786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BCE2F7-2A42-426B-99DE-00C320DA6D03}"/>
              </a:ext>
            </a:extLst>
          </p:cNvPr>
          <p:cNvSpPr>
            <a:spLocks noGrp="1"/>
          </p:cNvSpPr>
          <p:nvPr>
            <p:ph type="ctrTitle"/>
          </p:nvPr>
        </p:nvSpPr>
        <p:spPr/>
        <p:txBody>
          <a:bodyPr>
            <a:normAutofit/>
          </a:bodyPr>
          <a:lstStyle/>
          <a:p>
            <a:r>
              <a:rPr kumimoji="1" lang="ja-JP" altLang="en-US" sz="4800" dirty="0"/>
              <a:t>ご清聴ありがとうございました</a:t>
            </a:r>
          </a:p>
        </p:txBody>
      </p:sp>
      <p:sp>
        <p:nvSpPr>
          <p:cNvPr id="3" name="字幕 2">
            <a:extLst>
              <a:ext uri="{FF2B5EF4-FFF2-40B4-BE49-F238E27FC236}">
                <a16:creationId xmlns:a16="http://schemas.microsoft.com/office/drawing/2014/main" id="{6B7F3EB5-1D7C-4D66-8C44-4AF4BAEA81DD}"/>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654905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kumimoji="1" lang="ja-JP" altLang="en-US" dirty="0"/>
              <a:t>これまでの研究成果</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p:txBody>
          <a:bodyPr/>
          <a:lstStyle/>
          <a:p>
            <a:r>
              <a:rPr lang="ja-JP" altLang="en-US" dirty="0"/>
              <a:t>東京工業大学</a:t>
            </a:r>
            <a:endParaRPr lang="en-US" altLang="ja-JP" dirty="0"/>
          </a:p>
          <a:p>
            <a:pPr lvl="1"/>
            <a:r>
              <a:rPr lang="ja-JP" altLang="en-US" dirty="0"/>
              <a:t>視覚情報処理</a:t>
            </a:r>
            <a:endParaRPr lang="en-US" altLang="ja-JP" dirty="0"/>
          </a:p>
          <a:p>
            <a:pPr lvl="1"/>
            <a:r>
              <a:rPr lang="ja-JP" altLang="en-US" dirty="0"/>
              <a:t>両眼視差</a:t>
            </a:r>
            <a:endParaRPr lang="en-US" altLang="ja-JP" dirty="0"/>
          </a:p>
          <a:p>
            <a:pPr lvl="1"/>
            <a:endParaRPr lang="en-US" altLang="ja-JP" dirty="0"/>
          </a:p>
          <a:p>
            <a:r>
              <a:rPr lang="ja-JP" altLang="en-US" dirty="0">
                <a:solidFill>
                  <a:schemeClr val="bg1">
                    <a:lumMod val="65000"/>
                  </a:schemeClr>
                </a:solidFill>
              </a:rPr>
              <a:t>情報通信研究機構</a:t>
            </a:r>
            <a:endParaRPr lang="en-US" altLang="ja-JP" dirty="0">
              <a:solidFill>
                <a:schemeClr val="bg1">
                  <a:lumMod val="65000"/>
                </a:schemeClr>
              </a:solidFill>
            </a:endParaRPr>
          </a:p>
          <a:p>
            <a:pPr lvl="1"/>
            <a:r>
              <a:rPr lang="ja-JP" altLang="en-US" dirty="0">
                <a:solidFill>
                  <a:schemeClr val="bg1">
                    <a:lumMod val="65000"/>
                  </a:schemeClr>
                </a:solidFill>
              </a:rPr>
              <a:t>視覚的注意と感情</a:t>
            </a:r>
            <a:endParaRPr lang="en-US" altLang="ja-JP" dirty="0">
              <a:solidFill>
                <a:schemeClr val="bg1">
                  <a:lumMod val="65000"/>
                </a:schemeClr>
              </a:solidFill>
            </a:endParaRPr>
          </a:p>
          <a:p>
            <a:pPr lvl="1"/>
            <a:endParaRPr lang="en-US" altLang="ja-JP" dirty="0">
              <a:solidFill>
                <a:schemeClr val="bg1">
                  <a:lumMod val="65000"/>
                </a:schemeClr>
              </a:solidFill>
            </a:endParaRPr>
          </a:p>
          <a:p>
            <a:r>
              <a:rPr lang="ja-JP" altLang="en-US" dirty="0">
                <a:solidFill>
                  <a:schemeClr val="bg1">
                    <a:lumMod val="65000"/>
                  </a:schemeClr>
                </a:solidFill>
              </a:rPr>
              <a:t>追手門学院大学</a:t>
            </a:r>
            <a:endParaRPr lang="en-US" altLang="ja-JP" dirty="0">
              <a:solidFill>
                <a:schemeClr val="bg1">
                  <a:lumMod val="65000"/>
                </a:schemeClr>
              </a:solidFill>
            </a:endParaRPr>
          </a:p>
          <a:p>
            <a:pPr lvl="1"/>
            <a:r>
              <a:rPr lang="ja-JP" altLang="en-US" dirty="0">
                <a:solidFill>
                  <a:schemeClr val="bg1">
                    <a:lumMod val="65000"/>
                  </a:schemeClr>
                </a:solidFill>
              </a:rPr>
              <a:t>感情と意思決定</a:t>
            </a:r>
            <a:endParaRPr lang="en-US" altLang="ja-JP" dirty="0">
              <a:solidFill>
                <a:schemeClr val="bg1">
                  <a:lumMod val="65000"/>
                </a:schemeClr>
              </a:solidFill>
            </a:endParaRPr>
          </a:p>
          <a:p>
            <a:pPr lvl="1"/>
            <a:r>
              <a:rPr lang="ja-JP" altLang="en-US" dirty="0">
                <a:solidFill>
                  <a:schemeClr val="bg1">
                    <a:lumMod val="65000"/>
                  </a:schemeClr>
                </a:solidFill>
              </a:rPr>
              <a:t>他者感情推定</a:t>
            </a:r>
            <a:endParaRPr lang="en-US" altLang="ja-JP" dirty="0">
              <a:solidFill>
                <a:schemeClr val="bg1">
                  <a:lumMod val="65000"/>
                </a:schemeClr>
              </a:solidFill>
            </a:endParaRPr>
          </a:p>
          <a:p>
            <a:pPr marL="0" indent="0">
              <a:buNone/>
            </a:pPr>
            <a:endParaRPr kumimoji="1" lang="ja-JP" altLang="en-US" dirty="0"/>
          </a:p>
        </p:txBody>
      </p:sp>
    </p:spTree>
    <p:extLst>
      <p:ext uri="{BB962C8B-B14F-4D97-AF65-F5344CB8AC3E}">
        <p14:creationId xmlns:p14="http://schemas.microsoft.com/office/powerpoint/2010/main" val="367155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C70D95-DBBE-4C1A-9C5A-4B3BCED3127D}"/>
              </a:ext>
            </a:extLst>
          </p:cNvPr>
          <p:cNvSpPr>
            <a:spLocks noGrp="1"/>
          </p:cNvSpPr>
          <p:nvPr>
            <p:ph type="title"/>
          </p:nvPr>
        </p:nvSpPr>
        <p:spPr/>
        <p:txBody>
          <a:bodyPr/>
          <a:lstStyle/>
          <a:p>
            <a:r>
              <a:rPr lang="ja-JP" altLang="en-US" dirty="0"/>
              <a:t>視線方向 ≠ 頭部方向</a:t>
            </a:r>
            <a:endParaRPr kumimoji="1" lang="ja-JP" altLang="en-US" dirty="0"/>
          </a:p>
        </p:txBody>
      </p:sp>
      <p:sp>
        <p:nvSpPr>
          <p:cNvPr id="3" name="コンテンツ プレースホルダー 2">
            <a:extLst>
              <a:ext uri="{FF2B5EF4-FFF2-40B4-BE49-F238E27FC236}">
                <a16:creationId xmlns:a16="http://schemas.microsoft.com/office/drawing/2014/main" id="{1324EA71-DEA3-4E61-B41C-4FDD8C166C0B}"/>
              </a:ext>
            </a:extLst>
          </p:cNvPr>
          <p:cNvSpPr>
            <a:spLocks noGrp="1"/>
          </p:cNvSpPr>
          <p:nvPr>
            <p:ph idx="1"/>
          </p:nvPr>
        </p:nvSpPr>
        <p:spPr>
          <a:xfrm>
            <a:off x="1097280" y="1845734"/>
            <a:ext cx="10058400" cy="553399"/>
          </a:xfrm>
        </p:spPr>
        <p:txBody>
          <a:bodyPr>
            <a:normAutofit/>
          </a:bodyPr>
          <a:lstStyle/>
          <a:p>
            <a:pPr marL="0" indent="0">
              <a:buNone/>
            </a:pPr>
            <a:r>
              <a:rPr kumimoji="1" lang="ja-JP" altLang="en-US" sz="2400" dirty="0"/>
              <a:t>人は頭部（または身体）を基準として方向を判断している</a:t>
            </a:r>
          </a:p>
        </p:txBody>
      </p:sp>
      <p:pic>
        <p:nvPicPr>
          <p:cNvPr id="4" name="図 3">
            <a:extLst>
              <a:ext uri="{FF2B5EF4-FFF2-40B4-BE49-F238E27FC236}">
                <a16:creationId xmlns:a16="http://schemas.microsoft.com/office/drawing/2014/main" id="{58621CE7-BA64-4144-A76E-AD03344BB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222" y="2827795"/>
            <a:ext cx="4530629" cy="2966613"/>
          </a:xfrm>
          <a:prstGeom prst="rect">
            <a:avLst/>
          </a:prstGeom>
        </p:spPr>
      </p:pic>
      <p:grpSp>
        <p:nvGrpSpPr>
          <p:cNvPr id="5" name="グループ化 37">
            <a:extLst>
              <a:ext uri="{FF2B5EF4-FFF2-40B4-BE49-F238E27FC236}">
                <a16:creationId xmlns:a16="http://schemas.microsoft.com/office/drawing/2014/main" id="{F5FDAE25-2645-4EF1-A435-F1DEEDDB766D}"/>
              </a:ext>
            </a:extLst>
          </p:cNvPr>
          <p:cNvGrpSpPr/>
          <p:nvPr/>
        </p:nvGrpSpPr>
        <p:grpSpPr>
          <a:xfrm rot="300000">
            <a:off x="7117031" y="4567248"/>
            <a:ext cx="913317" cy="1042066"/>
            <a:chOff x="0" y="4968556"/>
            <a:chExt cx="1656000" cy="1889444"/>
          </a:xfrm>
        </p:grpSpPr>
        <p:sp>
          <p:nvSpPr>
            <p:cNvPr id="6" name="円/楕円 21">
              <a:extLst>
                <a:ext uri="{FF2B5EF4-FFF2-40B4-BE49-F238E27FC236}">
                  <a16:creationId xmlns:a16="http://schemas.microsoft.com/office/drawing/2014/main" id="{8BC59840-C929-42FD-963E-90557C23F7D9}"/>
                </a:ext>
              </a:extLst>
            </p:cNvPr>
            <p:cNvSpPr>
              <a:spLocks noChangeAspect="1"/>
            </p:cNvSpPr>
            <p:nvPr/>
          </p:nvSpPr>
          <p:spPr>
            <a:xfrm rot="6532">
              <a:off x="0" y="5202000"/>
              <a:ext cx="1656000" cy="16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7" name="円/楕円 22">
              <a:extLst>
                <a:ext uri="{FF2B5EF4-FFF2-40B4-BE49-F238E27FC236}">
                  <a16:creationId xmlns:a16="http://schemas.microsoft.com/office/drawing/2014/main" id="{53210562-53C0-4BA7-B25F-AC7D4B9DD69A}"/>
                </a:ext>
              </a:extLst>
            </p:cNvPr>
            <p:cNvSpPr>
              <a:spLocks noChangeAspect="1"/>
            </p:cNvSpPr>
            <p:nvPr/>
          </p:nvSpPr>
          <p:spPr>
            <a:xfrm>
              <a:off x="215514" y="520117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8" name="円/楕円 23">
              <a:extLst>
                <a:ext uri="{FF2B5EF4-FFF2-40B4-BE49-F238E27FC236}">
                  <a16:creationId xmlns:a16="http://schemas.microsoft.com/office/drawing/2014/main" id="{DC8E229E-2D18-496E-A0BC-7953BDDCBB64}"/>
                </a:ext>
              </a:extLst>
            </p:cNvPr>
            <p:cNvSpPr>
              <a:spLocks noChangeAspect="1"/>
            </p:cNvSpPr>
            <p:nvPr/>
          </p:nvSpPr>
          <p:spPr>
            <a:xfrm>
              <a:off x="1081230" y="5202821"/>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9" name="直線コネクタ 8">
              <a:extLst>
                <a:ext uri="{FF2B5EF4-FFF2-40B4-BE49-F238E27FC236}">
                  <a16:creationId xmlns:a16="http://schemas.microsoft.com/office/drawing/2014/main" id="{FEF553FD-AC41-4A01-9F86-E6CDAF6C3F24}"/>
                </a:ext>
              </a:extLst>
            </p:cNvPr>
            <p:cNvCxnSpPr>
              <a:cxnSpLocks noChangeAspect="1"/>
            </p:cNvCxnSpPr>
            <p:nvPr/>
          </p:nvCxnSpPr>
          <p:spPr>
            <a:xfrm rot="4200000">
              <a:off x="766800" y="5094000"/>
              <a:ext cx="252000" cy="1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F01267B-545E-4AAA-82A3-3EDF582254BF}"/>
                </a:ext>
              </a:extLst>
            </p:cNvPr>
            <p:cNvCxnSpPr>
              <a:cxnSpLocks noChangeAspect="1"/>
            </p:cNvCxnSpPr>
            <p:nvPr/>
          </p:nvCxnSpPr>
          <p:spPr>
            <a:xfrm rot="6600000">
              <a:off x="673200" y="5094000"/>
              <a:ext cx="252000" cy="1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直線コネクタ 10">
            <a:extLst>
              <a:ext uri="{FF2B5EF4-FFF2-40B4-BE49-F238E27FC236}">
                <a16:creationId xmlns:a16="http://schemas.microsoft.com/office/drawing/2014/main" id="{A8FEBF2D-8D6D-422F-8714-2856A33386BE}"/>
              </a:ext>
            </a:extLst>
          </p:cNvPr>
          <p:cNvCxnSpPr>
            <a:stCxn id="8" idx="7"/>
          </p:cNvCxnSpPr>
          <p:nvPr/>
        </p:nvCxnSpPr>
        <p:spPr>
          <a:xfrm flipV="1">
            <a:off x="7913260" y="3537498"/>
            <a:ext cx="1162652" cy="1216352"/>
          </a:xfrm>
          <a:prstGeom prst="line">
            <a:avLst/>
          </a:prstGeom>
          <a:ln>
            <a:solidFill>
              <a:schemeClr val="tx1"/>
            </a:solidFill>
            <a:prstDash val="lgDash"/>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 name="直線コネクタ 11">
            <a:extLst>
              <a:ext uri="{FF2B5EF4-FFF2-40B4-BE49-F238E27FC236}">
                <a16:creationId xmlns:a16="http://schemas.microsoft.com/office/drawing/2014/main" id="{DE264654-7C76-4044-A6BE-7A4252C63123}"/>
              </a:ext>
            </a:extLst>
          </p:cNvPr>
          <p:cNvCxnSpPr>
            <a:stCxn id="7" idx="7"/>
          </p:cNvCxnSpPr>
          <p:nvPr/>
        </p:nvCxnSpPr>
        <p:spPr>
          <a:xfrm flipV="1">
            <a:off x="7437697" y="3537499"/>
            <a:ext cx="1638216" cy="1173835"/>
          </a:xfrm>
          <a:prstGeom prst="line">
            <a:avLst/>
          </a:prstGeom>
          <a:ln>
            <a:solidFill>
              <a:schemeClr val="tx1"/>
            </a:solidFill>
            <a:prstDash val="lgDash"/>
            <a:tailEnd type="stealth" w="lg" len="lg"/>
          </a:ln>
          <a:effectLst/>
        </p:spPr>
        <p:style>
          <a:lnRef idx="2">
            <a:schemeClr val="accent1"/>
          </a:lnRef>
          <a:fillRef idx="0">
            <a:schemeClr val="accent1"/>
          </a:fillRef>
          <a:effectRef idx="1">
            <a:schemeClr val="accent1"/>
          </a:effectRef>
          <a:fontRef idx="minor">
            <a:schemeClr val="tx1"/>
          </a:fontRef>
        </p:style>
      </p:cxnSp>
      <p:sp>
        <p:nvSpPr>
          <p:cNvPr id="13" name="円/楕円 16">
            <a:extLst>
              <a:ext uri="{FF2B5EF4-FFF2-40B4-BE49-F238E27FC236}">
                <a16:creationId xmlns:a16="http://schemas.microsoft.com/office/drawing/2014/main" id="{75238727-42B9-406E-9632-DFAF914565C1}"/>
              </a:ext>
            </a:extLst>
          </p:cNvPr>
          <p:cNvSpPr/>
          <p:nvPr/>
        </p:nvSpPr>
        <p:spPr>
          <a:xfrm rot="3120000">
            <a:off x="7354649" y="4695853"/>
            <a:ext cx="133027" cy="6949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p>
        </p:txBody>
      </p:sp>
      <p:sp>
        <p:nvSpPr>
          <p:cNvPr id="14" name="円/楕円 17">
            <a:extLst>
              <a:ext uri="{FF2B5EF4-FFF2-40B4-BE49-F238E27FC236}">
                <a16:creationId xmlns:a16="http://schemas.microsoft.com/office/drawing/2014/main" id="{10994382-259F-4260-B96B-0F91E916B79D}"/>
              </a:ext>
            </a:extLst>
          </p:cNvPr>
          <p:cNvSpPr/>
          <p:nvPr/>
        </p:nvSpPr>
        <p:spPr>
          <a:xfrm rot="3120000">
            <a:off x="7828681" y="4734503"/>
            <a:ext cx="133027" cy="6949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p>
        </p:txBody>
      </p:sp>
      <p:sp>
        <p:nvSpPr>
          <p:cNvPr id="15" name="十字形 14">
            <a:extLst>
              <a:ext uri="{FF2B5EF4-FFF2-40B4-BE49-F238E27FC236}">
                <a16:creationId xmlns:a16="http://schemas.microsoft.com/office/drawing/2014/main" id="{BD580C39-3A60-4404-B5BB-C3F39E40F621}"/>
              </a:ext>
            </a:extLst>
          </p:cNvPr>
          <p:cNvSpPr>
            <a:spLocks noChangeAspect="1"/>
          </p:cNvSpPr>
          <p:nvPr/>
        </p:nvSpPr>
        <p:spPr>
          <a:xfrm>
            <a:off x="9021511" y="3393521"/>
            <a:ext cx="204441" cy="204441"/>
          </a:xfrm>
          <a:prstGeom prst="plus">
            <a:avLst>
              <a:gd name="adj" fmla="val 456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16" name="直線矢印コネクタ 15">
            <a:extLst>
              <a:ext uri="{FF2B5EF4-FFF2-40B4-BE49-F238E27FC236}">
                <a16:creationId xmlns:a16="http://schemas.microsoft.com/office/drawing/2014/main" id="{2F063E52-5748-417F-902F-F94AC56A08BD}"/>
              </a:ext>
            </a:extLst>
          </p:cNvPr>
          <p:cNvCxnSpPr>
            <a:stCxn id="6" idx="4"/>
          </p:cNvCxnSpPr>
          <p:nvPr/>
        </p:nvCxnSpPr>
        <p:spPr>
          <a:xfrm flipV="1">
            <a:off x="7527414" y="3015003"/>
            <a:ext cx="219457" cy="2592252"/>
          </a:xfrm>
          <a:prstGeom prst="straightConnector1">
            <a:avLst/>
          </a:prstGeom>
          <a:ln w="635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7B93D56E-3711-4295-A69B-80A3A342DB1E}"/>
              </a:ext>
            </a:extLst>
          </p:cNvPr>
          <p:cNvCxnSpPr/>
          <p:nvPr/>
        </p:nvCxnSpPr>
        <p:spPr>
          <a:xfrm>
            <a:off x="6134744" y="2666198"/>
            <a:ext cx="0" cy="3128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グループ化 37">
            <a:extLst>
              <a:ext uri="{FF2B5EF4-FFF2-40B4-BE49-F238E27FC236}">
                <a16:creationId xmlns:a16="http://schemas.microsoft.com/office/drawing/2014/main" id="{50B232F4-8EB2-49F6-BE87-C91EF2E21D38}"/>
              </a:ext>
            </a:extLst>
          </p:cNvPr>
          <p:cNvGrpSpPr/>
          <p:nvPr/>
        </p:nvGrpSpPr>
        <p:grpSpPr>
          <a:xfrm rot="2700000">
            <a:off x="9254780" y="4599609"/>
            <a:ext cx="913317" cy="1042066"/>
            <a:chOff x="0" y="4968556"/>
            <a:chExt cx="1656000" cy="1889444"/>
          </a:xfrm>
        </p:grpSpPr>
        <p:sp>
          <p:nvSpPr>
            <p:cNvPr id="20" name="円/楕円 21">
              <a:extLst>
                <a:ext uri="{FF2B5EF4-FFF2-40B4-BE49-F238E27FC236}">
                  <a16:creationId xmlns:a16="http://schemas.microsoft.com/office/drawing/2014/main" id="{EB04A4E0-436D-4AE0-9553-FBE21936DFB7}"/>
                </a:ext>
              </a:extLst>
            </p:cNvPr>
            <p:cNvSpPr>
              <a:spLocks noChangeAspect="1"/>
            </p:cNvSpPr>
            <p:nvPr/>
          </p:nvSpPr>
          <p:spPr>
            <a:xfrm rot="6532">
              <a:off x="0" y="5202000"/>
              <a:ext cx="1656000" cy="165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1" name="円/楕円 22">
              <a:extLst>
                <a:ext uri="{FF2B5EF4-FFF2-40B4-BE49-F238E27FC236}">
                  <a16:creationId xmlns:a16="http://schemas.microsoft.com/office/drawing/2014/main" id="{438A6387-60DD-46C8-83A8-428C739C6627}"/>
                </a:ext>
              </a:extLst>
            </p:cNvPr>
            <p:cNvSpPr>
              <a:spLocks noChangeAspect="1"/>
            </p:cNvSpPr>
            <p:nvPr/>
          </p:nvSpPr>
          <p:spPr>
            <a:xfrm>
              <a:off x="215514" y="5201176"/>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2" name="円/楕円 23">
              <a:extLst>
                <a:ext uri="{FF2B5EF4-FFF2-40B4-BE49-F238E27FC236}">
                  <a16:creationId xmlns:a16="http://schemas.microsoft.com/office/drawing/2014/main" id="{26E658AF-91D1-4E10-BE36-8E8902D5DC83}"/>
                </a:ext>
              </a:extLst>
            </p:cNvPr>
            <p:cNvSpPr>
              <a:spLocks noChangeAspect="1"/>
            </p:cNvSpPr>
            <p:nvPr/>
          </p:nvSpPr>
          <p:spPr>
            <a:xfrm>
              <a:off x="1081230" y="5202821"/>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23" name="直線コネクタ 22">
              <a:extLst>
                <a:ext uri="{FF2B5EF4-FFF2-40B4-BE49-F238E27FC236}">
                  <a16:creationId xmlns:a16="http://schemas.microsoft.com/office/drawing/2014/main" id="{D4244B13-3487-416E-9CE2-E5EB14E341D4}"/>
                </a:ext>
              </a:extLst>
            </p:cNvPr>
            <p:cNvCxnSpPr>
              <a:cxnSpLocks noChangeAspect="1"/>
            </p:cNvCxnSpPr>
            <p:nvPr/>
          </p:nvCxnSpPr>
          <p:spPr>
            <a:xfrm rot="4200000">
              <a:off x="766800" y="5094000"/>
              <a:ext cx="252000" cy="1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283B9144-125F-4D82-AFFE-1C63DD97836C}"/>
                </a:ext>
              </a:extLst>
            </p:cNvPr>
            <p:cNvCxnSpPr>
              <a:cxnSpLocks noChangeAspect="1"/>
            </p:cNvCxnSpPr>
            <p:nvPr/>
          </p:nvCxnSpPr>
          <p:spPr>
            <a:xfrm rot="6600000">
              <a:off x="673200" y="5094000"/>
              <a:ext cx="252000" cy="11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 name="直線コネクタ 24">
            <a:extLst>
              <a:ext uri="{FF2B5EF4-FFF2-40B4-BE49-F238E27FC236}">
                <a16:creationId xmlns:a16="http://schemas.microsoft.com/office/drawing/2014/main" id="{76DC44A4-558C-4327-9008-B08FE126B54E}"/>
              </a:ext>
            </a:extLst>
          </p:cNvPr>
          <p:cNvCxnSpPr>
            <a:cxnSpLocks/>
            <a:stCxn id="28" idx="0"/>
          </p:cNvCxnSpPr>
          <p:nvPr/>
        </p:nvCxnSpPr>
        <p:spPr>
          <a:xfrm flipV="1">
            <a:off x="10172116" y="3569879"/>
            <a:ext cx="1041545" cy="1455694"/>
          </a:xfrm>
          <a:prstGeom prst="line">
            <a:avLst/>
          </a:prstGeom>
          <a:ln>
            <a:solidFill>
              <a:schemeClr val="tx1"/>
            </a:solidFill>
            <a:prstDash val="lgDash"/>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A9AD2F45-DB09-4961-838F-137764C83563}"/>
              </a:ext>
            </a:extLst>
          </p:cNvPr>
          <p:cNvCxnSpPr>
            <a:cxnSpLocks/>
            <a:stCxn id="27" idx="0"/>
          </p:cNvCxnSpPr>
          <p:nvPr/>
        </p:nvCxnSpPr>
        <p:spPr>
          <a:xfrm flipV="1">
            <a:off x="9830602" y="3569879"/>
            <a:ext cx="1383060" cy="1110350"/>
          </a:xfrm>
          <a:prstGeom prst="line">
            <a:avLst/>
          </a:prstGeom>
          <a:ln>
            <a:solidFill>
              <a:schemeClr val="tx1"/>
            </a:solidFill>
            <a:prstDash val="lgDash"/>
            <a:tailEnd type="stealth" w="lg" len="lg"/>
          </a:ln>
          <a:effectLst/>
        </p:spPr>
        <p:style>
          <a:lnRef idx="2">
            <a:schemeClr val="accent1"/>
          </a:lnRef>
          <a:fillRef idx="0">
            <a:schemeClr val="accent1"/>
          </a:fillRef>
          <a:effectRef idx="1">
            <a:schemeClr val="accent1"/>
          </a:effectRef>
          <a:fontRef idx="minor">
            <a:schemeClr val="tx1"/>
          </a:fontRef>
        </p:style>
      </p:cxnSp>
      <p:sp>
        <p:nvSpPr>
          <p:cNvPr id="27" name="円/楕円 16">
            <a:extLst>
              <a:ext uri="{FF2B5EF4-FFF2-40B4-BE49-F238E27FC236}">
                <a16:creationId xmlns:a16="http://schemas.microsoft.com/office/drawing/2014/main" id="{C8905092-F03F-463D-94DF-D9BAF564960E}"/>
              </a:ext>
            </a:extLst>
          </p:cNvPr>
          <p:cNvSpPr/>
          <p:nvPr/>
        </p:nvSpPr>
        <p:spPr>
          <a:xfrm rot="3120000">
            <a:off x="9736708" y="4666874"/>
            <a:ext cx="133027" cy="6949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p>
        </p:txBody>
      </p:sp>
      <p:sp>
        <p:nvSpPr>
          <p:cNvPr id="28" name="円/楕円 17">
            <a:extLst>
              <a:ext uri="{FF2B5EF4-FFF2-40B4-BE49-F238E27FC236}">
                <a16:creationId xmlns:a16="http://schemas.microsoft.com/office/drawing/2014/main" id="{656BCFBF-A752-4A99-A95A-E680A678BE74}"/>
              </a:ext>
            </a:extLst>
          </p:cNvPr>
          <p:cNvSpPr/>
          <p:nvPr/>
        </p:nvSpPr>
        <p:spPr>
          <a:xfrm rot="3120000">
            <a:off x="10078222" y="5012218"/>
            <a:ext cx="133027" cy="69492"/>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p>
        </p:txBody>
      </p:sp>
      <p:sp>
        <p:nvSpPr>
          <p:cNvPr id="29" name="十字形 28">
            <a:extLst>
              <a:ext uri="{FF2B5EF4-FFF2-40B4-BE49-F238E27FC236}">
                <a16:creationId xmlns:a16="http://schemas.microsoft.com/office/drawing/2014/main" id="{C89B9531-5FE1-4405-BCAB-0ACBD4B78AB9}"/>
              </a:ext>
            </a:extLst>
          </p:cNvPr>
          <p:cNvSpPr>
            <a:spLocks noChangeAspect="1"/>
          </p:cNvSpPr>
          <p:nvPr/>
        </p:nvSpPr>
        <p:spPr>
          <a:xfrm>
            <a:off x="11181032" y="3425882"/>
            <a:ext cx="204441" cy="204441"/>
          </a:xfrm>
          <a:prstGeom prst="plus">
            <a:avLst>
              <a:gd name="adj" fmla="val 4566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30" name="直線矢印コネクタ 29">
            <a:extLst>
              <a:ext uri="{FF2B5EF4-FFF2-40B4-BE49-F238E27FC236}">
                <a16:creationId xmlns:a16="http://schemas.microsoft.com/office/drawing/2014/main" id="{BDD67BC5-5C04-4097-AAF1-A0D17A99743A}"/>
              </a:ext>
            </a:extLst>
          </p:cNvPr>
          <p:cNvCxnSpPr>
            <a:cxnSpLocks/>
            <a:stCxn id="20" idx="4"/>
          </p:cNvCxnSpPr>
          <p:nvPr/>
        </p:nvCxnSpPr>
        <p:spPr>
          <a:xfrm flipV="1">
            <a:off x="9342400" y="3254829"/>
            <a:ext cx="2191647" cy="2233625"/>
          </a:xfrm>
          <a:prstGeom prst="straightConnector1">
            <a:avLst/>
          </a:prstGeom>
          <a:ln w="635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92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垂直視差と</a:t>
            </a:r>
            <a:r>
              <a:rPr lang="ja-JP" altLang="en-US" dirty="0"/>
              <a:t>頭部中心</a:t>
            </a:r>
            <a:r>
              <a:rPr kumimoji="1" lang="ja-JP" altLang="en-US" dirty="0"/>
              <a:t>方向</a:t>
            </a:r>
          </a:p>
        </p:txBody>
      </p:sp>
      <p:sp>
        <p:nvSpPr>
          <p:cNvPr id="11" name="コンテンツ プレースホルダー 10"/>
          <p:cNvSpPr>
            <a:spLocks noGrp="1"/>
          </p:cNvSpPr>
          <p:nvPr>
            <p:ph idx="1"/>
          </p:nvPr>
        </p:nvSpPr>
        <p:spPr/>
        <p:txBody>
          <a:bodyPr>
            <a:normAutofit/>
          </a:bodyPr>
          <a:lstStyle/>
          <a:p>
            <a:pPr marL="0" indent="0">
              <a:buNone/>
            </a:pPr>
            <a:r>
              <a:rPr lang="ja-JP" altLang="en-US" sz="2400" dirty="0"/>
              <a:t>垂直大きさ比（</a:t>
            </a:r>
            <a:r>
              <a:rPr lang="en-US" altLang="ja-JP" sz="2400" dirty="0"/>
              <a:t>VSR</a:t>
            </a:r>
            <a:r>
              <a:rPr lang="ja-JP" altLang="en-US" sz="2400" dirty="0"/>
              <a:t>）が一定となる垂直線分の空間的位置</a:t>
            </a:r>
          </a:p>
        </p:txBody>
      </p:sp>
      <p:sp>
        <p:nvSpPr>
          <p:cNvPr id="5" name="スライド番号プレースホルダー 4"/>
          <p:cNvSpPr>
            <a:spLocks noGrp="1"/>
          </p:cNvSpPr>
          <p:nvPr>
            <p:ph type="sldNum" sz="quarter" idx="12"/>
          </p:nvPr>
        </p:nvSpPr>
        <p:spPr/>
        <p:txBody>
          <a:bodyPr/>
          <a:lstStyle/>
          <a:p>
            <a:fld id="{983DBA4E-C18D-4183-9F2A-056318DD190E}" type="slidenum">
              <a:rPr kumimoji="1" lang="ja-JP" altLang="en-US" smtClean="0"/>
              <a:t>6</a:t>
            </a:fld>
            <a:endParaRPr kumimoji="1" lang="ja-JP" altLang="en-US" dirty="0"/>
          </a:p>
        </p:txBody>
      </p:sp>
      <p:grpSp>
        <p:nvGrpSpPr>
          <p:cNvPr id="15" name="図形グループ 14"/>
          <p:cNvGrpSpPr/>
          <p:nvPr/>
        </p:nvGrpSpPr>
        <p:grpSpPr>
          <a:xfrm>
            <a:off x="7950318" y="5128442"/>
            <a:ext cx="2837745" cy="740501"/>
            <a:chOff x="6403912" y="3149360"/>
            <a:chExt cx="2837745" cy="740501"/>
          </a:xfrm>
        </p:grpSpPr>
        <p:sp>
          <p:nvSpPr>
            <p:cNvPr id="6" name="テキスト ボックス 5"/>
            <p:cNvSpPr txBox="1"/>
            <p:nvPr/>
          </p:nvSpPr>
          <p:spPr>
            <a:xfrm>
              <a:off x="6403912" y="3334944"/>
              <a:ext cx="1304819" cy="369332"/>
            </a:xfrm>
            <a:prstGeom prst="rect">
              <a:avLst/>
            </a:prstGeom>
            <a:noFill/>
          </p:spPr>
          <p:txBody>
            <a:bodyPr wrap="square" rtlCol="0">
              <a:spAutoFit/>
            </a:bodyPr>
            <a:lstStyle/>
            <a:p>
              <a:r>
                <a:rPr lang="en-US" altLang="ja-JP" dirty="0">
                  <a:solidFill>
                    <a:srgbClr val="3366FF"/>
                  </a:solidFill>
                </a:rPr>
                <a:t>sin(</a:t>
              </a:r>
              <a:r>
                <a:rPr lang="en-US" altLang="ja-JP" dirty="0" err="1">
                  <a:solidFill>
                    <a:srgbClr val="3366FF"/>
                  </a:solidFill>
                </a:rPr>
                <a:t>γ</a:t>
              </a:r>
              <a:r>
                <a:rPr lang="en-US" altLang="ja-JP" dirty="0">
                  <a:solidFill>
                    <a:srgbClr val="3366FF"/>
                  </a:solidFill>
                </a:rPr>
                <a:t>) </a:t>
              </a:r>
              <a:r>
                <a:rPr lang="en-US" altLang="ja-JP" dirty="0"/>
                <a:t>≒  </a:t>
              </a:r>
              <a:endParaRPr lang="ja-JP" altLang="en-US" dirty="0"/>
            </a:p>
          </p:txBody>
        </p:sp>
        <p:grpSp>
          <p:nvGrpSpPr>
            <p:cNvPr id="9" name="図形グループ 8"/>
            <p:cNvGrpSpPr/>
            <p:nvPr/>
          </p:nvGrpSpPr>
          <p:grpSpPr>
            <a:xfrm>
              <a:off x="7411722" y="3149360"/>
              <a:ext cx="1829935" cy="740501"/>
              <a:chOff x="7411722" y="3149360"/>
              <a:chExt cx="1829935" cy="740501"/>
            </a:xfrm>
          </p:grpSpPr>
          <p:sp>
            <p:nvSpPr>
              <p:cNvPr id="10" name="テキスト ボックス 9"/>
              <p:cNvSpPr txBox="1"/>
              <p:nvPr/>
            </p:nvSpPr>
            <p:spPr>
              <a:xfrm>
                <a:off x="7411722" y="3149360"/>
                <a:ext cx="1829935" cy="369332"/>
              </a:xfrm>
              <a:prstGeom prst="rect">
                <a:avLst/>
              </a:prstGeom>
              <a:noFill/>
            </p:spPr>
            <p:txBody>
              <a:bodyPr wrap="square" rtlCol="0">
                <a:spAutoFit/>
              </a:bodyPr>
              <a:lstStyle/>
              <a:p>
                <a:pPr algn="ctr"/>
                <a:r>
                  <a:rPr lang="en-US" altLang="ja-JP" dirty="0">
                    <a:solidFill>
                      <a:srgbClr val="0070C0"/>
                    </a:solidFill>
                  </a:rPr>
                  <a:t>D</a:t>
                </a:r>
                <a:r>
                  <a:rPr lang="en-US" altLang="ja-JP" dirty="0"/>
                  <a:t> (</a:t>
                </a:r>
                <a:r>
                  <a:rPr lang="en-US" altLang="ja-JP" dirty="0">
                    <a:solidFill>
                      <a:srgbClr val="C00000"/>
                    </a:solidFill>
                  </a:rPr>
                  <a:t>VSR</a:t>
                </a:r>
                <a:r>
                  <a:rPr lang="en-US" altLang="ja-JP" baseline="30000" dirty="0"/>
                  <a:t>2</a:t>
                </a:r>
                <a:r>
                  <a:rPr lang="en-US" altLang="ja-JP" dirty="0"/>
                  <a:t> - 1) </a:t>
                </a:r>
                <a:endParaRPr lang="ja-JP" altLang="en-US" dirty="0"/>
              </a:p>
            </p:txBody>
          </p:sp>
          <p:sp>
            <p:nvSpPr>
              <p:cNvPr id="14" name="テキスト ボックス 13"/>
              <p:cNvSpPr txBox="1"/>
              <p:nvPr/>
            </p:nvSpPr>
            <p:spPr>
              <a:xfrm>
                <a:off x="7565665" y="3520529"/>
                <a:ext cx="1567625" cy="369332"/>
              </a:xfrm>
              <a:prstGeom prst="rect">
                <a:avLst/>
              </a:prstGeom>
              <a:noFill/>
            </p:spPr>
            <p:txBody>
              <a:bodyPr wrap="square" rtlCol="0">
                <a:spAutoFit/>
              </a:bodyPr>
              <a:lstStyle/>
              <a:p>
                <a:pPr algn="ctr"/>
                <a:r>
                  <a:rPr lang="en-US" altLang="ja-JP" dirty="0"/>
                  <a:t>I (</a:t>
                </a:r>
                <a:r>
                  <a:rPr lang="en-US" altLang="ja-JP" dirty="0">
                    <a:solidFill>
                      <a:srgbClr val="C00000"/>
                    </a:solidFill>
                  </a:rPr>
                  <a:t>VSR</a:t>
                </a:r>
                <a:r>
                  <a:rPr lang="en-US" altLang="ja-JP" baseline="30000" dirty="0"/>
                  <a:t>2</a:t>
                </a:r>
                <a:r>
                  <a:rPr lang="en-US" altLang="ja-JP" dirty="0"/>
                  <a:t> + 1) </a:t>
                </a:r>
                <a:endParaRPr lang="ja-JP" altLang="en-US" dirty="0"/>
              </a:p>
            </p:txBody>
          </p:sp>
          <p:cxnSp>
            <p:nvCxnSpPr>
              <p:cNvPr id="8" name="直線コネクタ 7"/>
              <p:cNvCxnSpPr>
                <a:cxnSpLocks/>
                <a:stCxn id="6" idx="3"/>
              </p:cNvCxnSpPr>
              <p:nvPr/>
            </p:nvCxnSpPr>
            <p:spPr>
              <a:xfrm>
                <a:off x="7708731" y="3519610"/>
                <a:ext cx="1122503" cy="9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3" name="図 2"/>
          <p:cNvPicPr>
            <a:picLocks noChangeAspect="1"/>
          </p:cNvPicPr>
          <p:nvPr/>
        </p:nvPicPr>
        <p:blipFill>
          <a:blip r:embed="rId2"/>
          <a:stretch>
            <a:fillRect/>
          </a:stretch>
        </p:blipFill>
        <p:spPr>
          <a:xfrm>
            <a:off x="7453667" y="2717979"/>
            <a:ext cx="3462179" cy="2155811"/>
          </a:xfrm>
          <a:prstGeom prst="rect">
            <a:avLst/>
          </a:prstGeom>
        </p:spPr>
      </p:pic>
      <p:pic>
        <p:nvPicPr>
          <p:cNvPr id="16" name="図 15">
            <a:extLst>
              <a:ext uri="{FF2B5EF4-FFF2-40B4-BE49-F238E27FC236}">
                <a16:creationId xmlns:a16="http://schemas.microsoft.com/office/drawing/2014/main" id="{12DA9AED-DE2D-402F-9B2D-35947B70B0A5}"/>
              </a:ext>
            </a:extLst>
          </p:cNvPr>
          <p:cNvPicPr/>
          <p:nvPr/>
        </p:nvPicPr>
        <p:blipFill>
          <a:blip r:embed="rId3">
            <a:extLst>
              <a:ext uri="{28A0092B-C50C-407E-A947-70E740481C1C}">
                <a14:useLocalDpi xmlns:a14="http://schemas.microsoft.com/office/drawing/2010/main" val="0"/>
              </a:ext>
            </a:extLst>
          </a:blip>
          <a:stretch>
            <a:fillRect/>
          </a:stretch>
        </p:blipFill>
        <p:spPr>
          <a:xfrm>
            <a:off x="1753230" y="2717979"/>
            <a:ext cx="4664810" cy="3168673"/>
          </a:xfrm>
          <a:prstGeom prst="rect">
            <a:avLst/>
          </a:prstGeom>
        </p:spPr>
      </p:pic>
    </p:spTree>
    <p:extLst>
      <p:ext uri="{BB962C8B-B14F-4D97-AF65-F5344CB8AC3E}">
        <p14:creationId xmlns:p14="http://schemas.microsoft.com/office/powerpoint/2010/main" val="411369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9406838" y="3666783"/>
            <a:ext cx="2299263" cy="2163425"/>
          </a:xfrm>
          <a:prstGeom prst="rect">
            <a:avLst/>
          </a:prstGeom>
        </p:spPr>
      </p:pic>
      <p:sp>
        <p:nvSpPr>
          <p:cNvPr id="2" name="タイトル 1"/>
          <p:cNvSpPr>
            <a:spLocks noGrp="1"/>
          </p:cNvSpPr>
          <p:nvPr>
            <p:ph type="title"/>
          </p:nvPr>
        </p:nvSpPr>
        <p:spPr/>
        <p:txBody>
          <a:bodyPr/>
          <a:lstStyle/>
          <a:p>
            <a:r>
              <a:rPr kumimoji="1" lang="ja-JP" altLang="en-US" dirty="0"/>
              <a:t>知覚と行動</a:t>
            </a:r>
          </a:p>
        </p:txBody>
      </p:sp>
      <p:sp>
        <p:nvSpPr>
          <p:cNvPr id="6" name="コンテンツ プレースホルダー 5">
            <a:extLst>
              <a:ext uri="{FF2B5EF4-FFF2-40B4-BE49-F238E27FC236}">
                <a16:creationId xmlns:a16="http://schemas.microsoft.com/office/drawing/2014/main" id="{7C9B4477-C32A-4EAD-9EAD-3C84CC23C3C3}"/>
              </a:ext>
            </a:extLst>
          </p:cNvPr>
          <p:cNvSpPr>
            <a:spLocks noGrp="1"/>
          </p:cNvSpPr>
          <p:nvPr>
            <p:ph idx="1"/>
          </p:nvPr>
        </p:nvSpPr>
        <p:spPr/>
        <p:txBody>
          <a:bodyPr>
            <a:normAutofit/>
          </a:bodyPr>
          <a:lstStyle/>
          <a:p>
            <a:r>
              <a:rPr lang="ja-JP" altLang="en-US" sz="2400" dirty="0"/>
              <a:t>ターゲットが頭部正面の左右どちらにあるかを判断する課題において，背景の垂直視差は判断に影響を与えない</a:t>
            </a:r>
            <a:endParaRPr lang="en-US" altLang="ja-JP" sz="2400" dirty="0"/>
          </a:p>
          <a:p>
            <a:pPr lvl="1"/>
            <a:r>
              <a:rPr lang="ja-JP" altLang="en-US" sz="2400" dirty="0"/>
              <a:t>（</a:t>
            </a:r>
            <a:r>
              <a:rPr lang="en-US" altLang="ja-JP" sz="2400" dirty="0"/>
              <a:t>Berends et al; 2002</a:t>
            </a:r>
            <a:r>
              <a:rPr lang="ja-JP" altLang="en-US" sz="2400" dirty="0"/>
              <a:t>）</a:t>
            </a:r>
          </a:p>
          <a:p>
            <a:pPr marL="0" indent="0">
              <a:buNone/>
            </a:pPr>
            <a:endParaRPr lang="en-US" altLang="ja-JP" dirty="0"/>
          </a:p>
          <a:p>
            <a:pPr marL="0" indent="0">
              <a:buNone/>
            </a:pPr>
            <a:endParaRPr lang="en-US" altLang="ja-JP" dirty="0"/>
          </a:p>
          <a:p>
            <a:r>
              <a:rPr lang="ja-JP" altLang="en-US" sz="2400" dirty="0"/>
              <a:t>知覚のための情報処理と行動のための情報処理で経路が異なる</a:t>
            </a:r>
            <a:endParaRPr lang="en-US" altLang="ja-JP" sz="2400" dirty="0"/>
          </a:p>
          <a:p>
            <a:pPr lvl="1"/>
            <a:r>
              <a:rPr lang="ja-JP" altLang="en-US" sz="2400" dirty="0"/>
              <a:t>（</a:t>
            </a:r>
            <a:r>
              <a:rPr lang="en-US" altLang="ja-JP" sz="2400" dirty="0"/>
              <a:t>Goodale &amp; Milner, 1992</a:t>
            </a:r>
            <a:r>
              <a:rPr lang="ja-JP" altLang="en-US" sz="2400" dirty="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983DBA4E-C18D-4183-9F2A-056318DD190E}" type="slidenum">
              <a:rPr kumimoji="1" lang="ja-JP" altLang="en-US" smtClean="0"/>
              <a:t>7</a:t>
            </a:fld>
            <a:endParaRPr kumimoji="1" lang="ja-JP" altLang="en-US" dirty="0"/>
          </a:p>
        </p:txBody>
      </p:sp>
      <p:grpSp>
        <p:nvGrpSpPr>
          <p:cNvPr id="8" name="グループ化 7"/>
          <p:cNvGrpSpPr/>
          <p:nvPr/>
        </p:nvGrpSpPr>
        <p:grpSpPr>
          <a:xfrm>
            <a:off x="1375982" y="4958174"/>
            <a:ext cx="6972129" cy="1017247"/>
            <a:chOff x="1163341" y="5343212"/>
            <a:chExt cx="6972129" cy="1017247"/>
          </a:xfrm>
        </p:grpSpPr>
        <p:sp>
          <p:nvSpPr>
            <p:cNvPr id="13" name="テキスト ボックス 12"/>
            <p:cNvSpPr txBox="1"/>
            <p:nvPr/>
          </p:nvSpPr>
          <p:spPr>
            <a:xfrm>
              <a:off x="1320943" y="5507360"/>
              <a:ext cx="6656924" cy="707886"/>
            </a:xfrm>
            <a:prstGeom prst="rect">
              <a:avLst/>
            </a:prstGeom>
            <a:noFill/>
          </p:spPr>
          <p:txBody>
            <a:bodyPr wrap="square" rtlCol="0">
              <a:spAutoFit/>
            </a:bodyPr>
            <a:lstStyle/>
            <a:p>
              <a:pPr algn="ctr"/>
              <a:r>
                <a:rPr lang="ja-JP" altLang="en-US" sz="2000" dirty="0">
                  <a:latin typeface="+mn-ea"/>
                </a:rPr>
                <a:t>垂直視差が方向推定に与える影響は行動のための</a:t>
              </a:r>
              <a:endParaRPr lang="en-US" altLang="ja-JP" sz="2000" dirty="0">
                <a:latin typeface="+mn-ea"/>
              </a:endParaRPr>
            </a:p>
            <a:p>
              <a:pPr algn="ctr"/>
              <a:r>
                <a:rPr lang="ja-JP" altLang="en-US" sz="2000" dirty="0">
                  <a:latin typeface="+mn-ea"/>
                </a:rPr>
                <a:t>情報処理において強く表れると予想</a:t>
              </a:r>
            </a:p>
          </p:txBody>
        </p:sp>
        <p:sp>
          <p:nvSpPr>
            <p:cNvPr id="14" name="角丸四角形 13"/>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grpSp>
      <p:pic>
        <p:nvPicPr>
          <p:cNvPr id="11" name="図 10">
            <a:extLst>
              <a:ext uri="{FF2B5EF4-FFF2-40B4-BE49-F238E27FC236}">
                <a16:creationId xmlns:a16="http://schemas.microsoft.com/office/drawing/2014/main" id="{70FC4EF2-A855-4419-841A-3EAC07DD7F17}"/>
              </a:ext>
            </a:extLst>
          </p:cNvPr>
          <p:cNvPicPr>
            <a:picLocks noChangeAspect="1"/>
          </p:cNvPicPr>
          <p:nvPr/>
        </p:nvPicPr>
        <p:blipFill>
          <a:blip r:embed="rId3"/>
          <a:stretch>
            <a:fillRect/>
          </a:stretch>
        </p:blipFill>
        <p:spPr>
          <a:xfrm>
            <a:off x="5847138" y="2342130"/>
            <a:ext cx="2777419" cy="1324653"/>
          </a:xfrm>
          <a:prstGeom prst="rect">
            <a:avLst/>
          </a:prstGeom>
        </p:spPr>
      </p:pic>
    </p:spTree>
    <p:extLst>
      <p:ext uri="{BB962C8B-B14F-4D97-AF65-F5344CB8AC3E}">
        <p14:creationId xmlns:p14="http://schemas.microsoft.com/office/powerpoint/2010/main" val="360485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実験：頭部運動へ</a:t>
            </a:r>
            <a:r>
              <a:rPr kumimoji="1" lang="ja-JP" altLang="en-US" dirty="0"/>
              <a:t>の両眼視差の影響</a:t>
            </a:r>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8</a:t>
            </a:fld>
            <a:endParaRPr kumimoji="1" lang="ja-JP" altLang="en-US" dirty="0"/>
          </a:p>
        </p:txBody>
      </p:sp>
      <p:grpSp>
        <p:nvGrpSpPr>
          <p:cNvPr id="79" name="グループ化 78"/>
          <p:cNvGrpSpPr/>
          <p:nvPr/>
        </p:nvGrpSpPr>
        <p:grpSpPr>
          <a:xfrm>
            <a:off x="794934" y="2511307"/>
            <a:ext cx="5299093" cy="3054891"/>
            <a:chOff x="1763688" y="1800689"/>
            <a:chExt cx="5299093" cy="3054891"/>
          </a:xfrm>
        </p:grpSpPr>
        <p:grpSp>
          <p:nvGrpSpPr>
            <p:cNvPr id="8" name="図形グループ 1"/>
            <p:cNvGrpSpPr/>
            <p:nvPr/>
          </p:nvGrpSpPr>
          <p:grpSpPr>
            <a:xfrm>
              <a:off x="2094335" y="3382598"/>
              <a:ext cx="671782" cy="766482"/>
              <a:chOff x="3750519" y="3166574"/>
              <a:chExt cx="671782" cy="766482"/>
            </a:xfrm>
          </p:grpSpPr>
          <p:sp>
            <p:nvSpPr>
              <p:cNvPr id="9" name="円/楕円 8"/>
              <p:cNvSpPr>
                <a:spLocks noChangeAspect="1"/>
              </p:cNvSpPr>
              <p:nvPr/>
            </p:nvSpPr>
            <p:spPr>
              <a:xfrm rot="6532">
                <a:off x="3750519" y="3261274"/>
                <a:ext cx="671782" cy="67178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円/楕円 9"/>
              <p:cNvSpPr>
                <a:spLocks noChangeAspect="1"/>
              </p:cNvSpPr>
              <p:nvPr/>
            </p:nvSpPr>
            <p:spPr>
              <a:xfrm>
                <a:off x="3837946" y="3260940"/>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円/楕円 10"/>
              <p:cNvSpPr>
                <a:spLocks noChangeAspect="1"/>
              </p:cNvSpPr>
              <p:nvPr/>
            </p:nvSpPr>
            <p:spPr>
              <a:xfrm>
                <a:off x="4189137" y="3261607"/>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2" name="直線コネクタ 11"/>
              <p:cNvCxnSpPr>
                <a:cxnSpLocks noChangeAspect="1"/>
              </p:cNvCxnSpPr>
              <p:nvPr/>
            </p:nvCxnSpPr>
            <p:spPr>
              <a:xfrm rot="4200000">
                <a:off x="4061584"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a:cxnSpLocks noChangeAspect="1"/>
              </p:cNvCxnSpPr>
              <p:nvPr/>
            </p:nvCxnSpPr>
            <p:spPr>
              <a:xfrm rot="6600000">
                <a:off x="4023613"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正方形/長方形 13"/>
            <p:cNvSpPr/>
            <p:nvPr/>
          </p:nvSpPr>
          <p:spPr>
            <a:xfrm>
              <a:off x="1763688" y="2276872"/>
              <a:ext cx="1333077" cy="81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15" name="直線矢印コネクタ 14"/>
            <p:cNvCxnSpPr/>
            <p:nvPr/>
          </p:nvCxnSpPr>
          <p:spPr>
            <a:xfrm flipV="1">
              <a:off x="2426830" y="2740551"/>
              <a:ext cx="6793" cy="1408529"/>
            </a:xfrm>
            <a:prstGeom prst="straightConnector1">
              <a:avLst/>
            </a:prstGeom>
            <a:ln w="9525">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6" name="グループ化 15"/>
            <p:cNvGrpSpPr/>
            <p:nvPr/>
          </p:nvGrpSpPr>
          <p:grpSpPr>
            <a:xfrm>
              <a:off x="2412226" y="2314727"/>
              <a:ext cx="36000" cy="735729"/>
              <a:chOff x="2412226" y="2320552"/>
              <a:chExt cx="36000" cy="735729"/>
            </a:xfrm>
          </p:grpSpPr>
          <p:sp>
            <p:nvSpPr>
              <p:cNvPr id="17" name="正方形/長方形 16"/>
              <p:cNvSpPr>
                <a:spLocks noChangeAspect="1"/>
              </p:cNvSpPr>
              <p:nvPr/>
            </p:nvSpPr>
            <p:spPr>
              <a:xfrm>
                <a:off x="2412226" y="2673067"/>
                <a:ext cx="3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bg1"/>
                  </a:solidFill>
                </a:endParaRPr>
              </a:p>
            </p:txBody>
          </p:sp>
          <p:sp>
            <p:nvSpPr>
              <p:cNvPr id="18" name="正方形/長方形 17"/>
              <p:cNvSpPr>
                <a:spLocks noChangeAspect="1"/>
              </p:cNvSpPr>
              <p:nvPr/>
            </p:nvSpPr>
            <p:spPr>
              <a:xfrm>
                <a:off x="2421226" y="303828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正方形/長方形 18"/>
              <p:cNvSpPr>
                <a:spLocks noChangeAspect="1"/>
              </p:cNvSpPr>
              <p:nvPr/>
            </p:nvSpPr>
            <p:spPr>
              <a:xfrm>
                <a:off x="2421226" y="2756270"/>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a:spLocks noChangeAspect="1"/>
              </p:cNvSpPr>
              <p:nvPr/>
            </p:nvSpPr>
            <p:spPr>
              <a:xfrm>
                <a:off x="2421226" y="2826773"/>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a:spLocks noChangeAspect="1"/>
              </p:cNvSpPr>
              <p:nvPr/>
            </p:nvSpPr>
            <p:spPr>
              <a:xfrm>
                <a:off x="2421226" y="2967779"/>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a:spLocks noChangeAspect="1"/>
              </p:cNvSpPr>
              <p:nvPr/>
            </p:nvSpPr>
            <p:spPr>
              <a:xfrm>
                <a:off x="2421226" y="2897276"/>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正方形/長方形 22"/>
              <p:cNvSpPr>
                <a:spLocks noChangeAspect="1"/>
              </p:cNvSpPr>
              <p:nvPr/>
            </p:nvSpPr>
            <p:spPr>
              <a:xfrm>
                <a:off x="2421226" y="2461558"/>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正方形/長方形 23"/>
              <p:cNvSpPr>
                <a:spLocks noChangeAspect="1"/>
              </p:cNvSpPr>
              <p:nvPr/>
            </p:nvSpPr>
            <p:spPr>
              <a:xfrm>
                <a:off x="2421226" y="2391055"/>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正方形/長方形 24"/>
              <p:cNvSpPr>
                <a:spLocks noChangeAspect="1"/>
              </p:cNvSpPr>
              <p:nvPr/>
            </p:nvSpPr>
            <p:spPr>
              <a:xfrm>
                <a:off x="2421226" y="2602564"/>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正方形/長方形 25"/>
              <p:cNvSpPr>
                <a:spLocks noChangeAspect="1"/>
              </p:cNvSpPr>
              <p:nvPr/>
            </p:nvSpPr>
            <p:spPr>
              <a:xfrm>
                <a:off x="2421226" y="253206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a:spLocks noChangeAspect="1"/>
              </p:cNvSpPr>
              <p:nvPr/>
            </p:nvSpPr>
            <p:spPr>
              <a:xfrm>
                <a:off x="2421226" y="2320552"/>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28" name="テキスト ボックス 27"/>
            <p:cNvSpPr txBox="1"/>
            <p:nvPr/>
          </p:nvSpPr>
          <p:spPr>
            <a:xfrm>
              <a:off x="3201989" y="2780928"/>
              <a:ext cx="369332" cy="646331"/>
            </a:xfrm>
            <a:prstGeom prst="rect">
              <a:avLst/>
            </a:prstGeom>
            <a:noFill/>
            <a:ln>
              <a:solidFill>
                <a:schemeClr val="tx1"/>
              </a:solidFill>
            </a:ln>
          </p:spPr>
          <p:txBody>
            <a:bodyPr vert="eaVert" wrap="square" rtlCol="0">
              <a:spAutoFit/>
            </a:bodyPr>
            <a:lstStyle/>
            <a:p>
              <a:pPr algn="ctr"/>
              <a:r>
                <a:rPr lang="ja-JP" altLang="en-US" sz="1200" dirty="0"/>
                <a:t>応答１</a:t>
              </a:r>
            </a:p>
          </p:txBody>
        </p:sp>
        <p:grpSp>
          <p:nvGrpSpPr>
            <p:cNvPr id="29" name="図形グループ 22"/>
            <p:cNvGrpSpPr/>
            <p:nvPr/>
          </p:nvGrpSpPr>
          <p:grpSpPr>
            <a:xfrm>
              <a:off x="4007192" y="3382598"/>
              <a:ext cx="671782" cy="766482"/>
              <a:chOff x="3750519" y="3166574"/>
              <a:chExt cx="671782" cy="766482"/>
            </a:xfrm>
          </p:grpSpPr>
          <p:sp>
            <p:nvSpPr>
              <p:cNvPr id="30" name="円/楕円 29"/>
              <p:cNvSpPr>
                <a:spLocks noChangeAspect="1"/>
              </p:cNvSpPr>
              <p:nvPr/>
            </p:nvSpPr>
            <p:spPr>
              <a:xfrm rot="6532">
                <a:off x="3750519" y="3261274"/>
                <a:ext cx="671782" cy="67178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a:spLocks noChangeAspect="1"/>
              </p:cNvSpPr>
              <p:nvPr/>
            </p:nvSpPr>
            <p:spPr>
              <a:xfrm>
                <a:off x="3837946" y="3260940"/>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円/楕円 31"/>
              <p:cNvSpPr>
                <a:spLocks noChangeAspect="1"/>
              </p:cNvSpPr>
              <p:nvPr/>
            </p:nvSpPr>
            <p:spPr>
              <a:xfrm>
                <a:off x="4189137" y="3261607"/>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3" name="直線コネクタ 32"/>
              <p:cNvCxnSpPr>
                <a:cxnSpLocks noChangeAspect="1"/>
              </p:cNvCxnSpPr>
              <p:nvPr/>
            </p:nvCxnSpPr>
            <p:spPr>
              <a:xfrm rot="4200000">
                <a:off x="4061584"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cxnSpLocks noChangeAspect="1"/>
              </p:cNvCxnSpPr>
              <p:nvPr/>
            </p:nvCxnSpPr>
            <p:spPr>
              <a:xfrm rot="6600000">
                <a:off x="4023613"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正方形/長方形 34"/>
            <p:cNvSpPr/>
            <p:nvPr/>
          </p:nvSpPr>
          <p:spPr>
            <a:xfrm>
              <a:off x="3676545" y="2276872"/>
              <a:ext cx="1333077" cy="81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36" name="直線矢印コネクタ 35"/>
            <p:cNvCxnSpPr/>
            <p:nvPr/>
          </p:nvCxnSpPr>
          <p:spPr>
            <a:xfrm flipV="1">
              <a:off x="4180601" y="2739913"/>
              <a:ext cx="682222" cy="1361309"/>
            </a:xfrm>
            <a:prstGeom prst="straightConnector1">
              <a:avLst/>
            </a:prstGeom>
            <a:ln w="9525">
              <a:solidFill>
                <a:schemeClr val="tx1">
                  <a:lumMod val="50000"/>
                  <a:lumOff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4339687" y="2740551"/>
              <a:ext cx="6793" cy="1408529"/>
            </a:xfrm>
            <a:prstGeom prst="straightConnector1">
              <a:avLst/>
            </a:prstGeom>
            <a:ln w="9525">
              <a:solidFill>
                <a:schemeClr val="tx1">
                  <a:lumMod val="50000"/>
                  <a:lumOff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8" name="円弧 37"/>
            <p:cNvSpPr>
              <a:spLocks noChangeAspect="1"/>
            </p:cNvSpPr>
            <p:nvPr/>
          </p:nvSpPr>
          <p:spPr>
            <a:xfrm>
              <a:off x="3892569" y="3356992"/>
              <a:ext cx="936104" cy="936104"/>
            </a:xfrm>
            <a:prstGeom prst="arc">
              <a:avLst>
                <a:gd name="adj1" fmla="val 16049005"/>
                <a:gd name="adj2" fmla="val 1749669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p>
          </p:txBody>
        </p:sp>
        <p:sp>
          <p:nvSpPr>
            <p:cNvPr id="39" name="テキスト ボックス 38"/>
            <p:cNvSpPr txBox="1"/>
            <p:nvPr/>
          </p:nvSpPr>
          <p:spPr>
            <a:xfrm>
              <a:off x="4304290" y="3102861"/>
              <a:ext cx="288032" cy="276999"/>
            </a:xfrm>
            <a:prstGeom prst="rect">
              <a:avLst/>
            </a:prstGeom>
            <a:noFill/>
          </p:spPr>
          <p:txBody>
            <a:bodyPr wrap="square" rtlCol="0">
              <a:spAutoFit/>
            </a:bodyPr>
            <a:lstStyle/>
            <a:p>
              <a:pPr algn="ctr"/>
              <a:r>
                <a:rPr lang="en-US" altLang="ja-JP" sz="1200" dirty="0" err="1"/>
                <a:t>θ</a:t>
              </a:r>
              <a:endParaRPr lang="ja-JP" altLang="en-US" sz="1200" dirty="0"/>
            </a:p>
          </p:txBody>
        </p:sp>
        <p:grpSp>
          <p:nvGrpSpPr>
            <p:cNvPr id="40" name="図形グループ 47"/>
            <p:cNvGrpSpPr/>
            <p:nvPr/>
          </p:nvGrpSpPr>
          <p:grpSpPr>
            <a:xfrm rot="1500000">
              <a:off x="5550719" y="3382598"/>
              <a:ext cx="671782" cy="766482"/>
              <a:chOff x="3750519" y="3166574"/>
              <a:chExt cx="671782" cy="766482"/>
            </a:xfrm>
          </p:grpSpPr>
          <p:sp>
            <p:nvSpPr>
              <p:cNvPr id="41" name="円/楕円 40"/>
              <p:cNvSpPr>
                <a:spLocks noChangeAspect="1"/>
              </p:cNvSpPr>
              <p:nvPr/>
            </p:nvSpPr>
            <p:spPr>
              <a:xfrm rot="6532">
                <a:off x="3750519" y="3261274"/>
                <a:ext cx="671782" cy="67178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a:spLocks noChangeAspect="1"/>
              </p:cNvSpPr>
              <p:nvPr/>
            </p:nvSpPr>
            <p:spPr>
              <a:xfrm>
                <a:off x="3837946" y="3260940"/>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a:spLocks noChangeAspect="1"/>
              </p:cNvSpPr>
              <p:nvPr/>
            </p:nvSpPr>
            <p:spPr>
              <a:xfrm>
                <a:off x="4189137" y="3261607"/>
                <a:ext cx="146040" cy="14604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4" name="直線コネクタ 43"/>
              <p:cNvCxnSpPr>
                <a:cxnSpLocks noChangeAspect="1"/>
              </p:cNvCxnSpPr>
              <p:nvPr/>
            </p:nvCxnSpPr>
            <p:spPr>
              <a:xfrm rot="4200000">
                <a:off x="4061584"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a:cxnSpLocks noChangeAspect="1"/>
              </p:cNvCxnSpPr>
              <p:nvPr/>
            </p:nvCxnSpPr>
            <p:spPr>
              <a:xfrm rot="6600000">
                <a:off x="4023613" y="3217462"/>
                <a:ext cx="102228" cy="45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正方形/長方形 45"/>
            <p:cNvSpPr/>
            <p:nvPr/>
          </p:nvSpPr>
          <p:spPr>
            <a:xfrm>
              <a:off x="5220072" y="2276872"/>
              <a:ext cx="1333077" cy="81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cxnSp>
          <p:nvCxnSpPr>
            <p:cNvPr id="47" name="直線矢印コネクタ 46"/>
            <p:cNvCxnSpPr>
              <a:stCxn id="41" idx="4"/>
            </p:cNvCxnSpPr>
            <p:nvPr/>
          </p:nvCxnSpPr>
          <p:spPr>
            <a:xfrm flipV="1">
              <a:off x="5724067" y="2703241"/>
              <a:ext cx="673275" cy="1409662"/>
            </a:xfrm>
            <a:prstGeom prst="straightConnector1">
              <a:avLst/>
            </a:prstGeom>
            <a:ln w="9525">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8" name="環状矢印 47"/>
            <p:cNvSpPr>
              <a:spLocks noChangeAspect="1"/>
            </p:cNvSpPr>
            <p:nvPr/>
          </p:nvSpPr>
          <p:spPr>
            <a:xfrm rot="5400000">
              <a:off x="4932040" y="2924944"/>
              <a:ext cx="1656184" cy="1656184"/>
            </a:xfrm>
            <a:prstGeom prst="circularArrow">
              <a:avLst>
                <a:gd name="adj1" fmla="val 8787"/>
                <a:gd name="adj2" fmla="val 809032"/>
                <a:gd name="adj3" fmla="val 20379286"/>
                <a:gd name="adj4" fmla="val 16220125"/>
                <a:gd name="adj5" fmla="val 9019"/>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tx1"/>
                </a:solidFill>
              </a:endParaRPr>
            </a:p>
          </p:txBody>
        </p:sp>
        <p:sp>
          <p:nvSpPr>
            <p:cNvPr id="49" name="テキスト ボックス 48"/>
            <p:cNvSpPr txBox="1"/>
            <p:nvPr/>
          </p:nvSpPr>
          <p:spPr>
            <a:xfrm>
              <a:off x="6693449" y="2780928"/>
              <a:ext cx="369332" cy="646331"/>
            </a:xfrm>
            <a:prstGeom prst="rect">
              <a:avLst/>
            </a:prstGeom>
            <a:noFill/>
            <a:ln>
              <a:solidFill>
                <a:schemeClr val="tx1"/>
              </a:solidFill>
            </a:ln>
          </p:spPr>
          <p:txBody>
            <a:bodyPr vert="eaVert" wrap="square" rtlCol="0">
              <a:spAutoFit/>
            </a:bodyPr>
            <a:lstStyle/>
            <a:p>
              <a:pPr algn="ctr"/>
              <a:r>
                <a:rPr lang="ja-JP" altLang="en-US" sz="1200" dirty="0"/>
                <a:t>応答２</a:t>
              </a:r>
            </a:p>
          </p:txBody>
        </p:sp>
        <p:sp>
          <p:nvSpPr>
            <p:cNvPr id="50" name="右矢印 49"/>
            <p:cNvSpPr>
              <a:spLocks noChangeAspect="1"/>
            </p:cNvSpPr>
            <p:nvPr/>
          </p:nvSpPr>
          <p:spPr>
            <a:xfrm>
              <a:off x="1763688" y="4581128"/>
              <a:ext cx="5184576" cy="274452"/>
            </a:xfrm>
            <a:prstGeom prst="rightArrow">
              <a:avLst/>
            </a:prstGeom>
            <a:solidFill>
              <a:schemeClr val="bg1">
                <a:lumMod val="75000"/>
              </a:schemeClr>
            </a:solid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dirty="0"/>
            </a:p>
          </p:txBody>
        </p:sp>
        <p:cxnSp>
          <p:nvCxnSpPr>
            <p:cNvPr id="51" name="直線矢印コネクタ 50"/>
            <p:cNvCxnSpPr>
              <a:cxnSpLocks/>
            </p:cNvCxnSpPr>
            <p:nvPr/>
          </p:nvCxnSpPr>
          <p:spPr>
            <a:xfrm flipH="1">
              <a:off x="2483768" y="2191332"/>
              <a:ext cx="687008" cy="4455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テキスト ボックス 51"/>
            <p:cNvSpPr txBox="1"/>
            <p:nvPr/>
          </p:nvSpPr>
          <p:spPr>
            <a:xfrm>
              <a:off x="2922044" y="1800689"/>
              <a:ext cx="1152128" cy="461665"/>
            </a:xfrm>
            <a:prstGeom prst="rect">
              <a:avLst/>
            </a:prstGeom>
            <a:noFill/>
          </p:spPr>
          <p:txBody>
            <a:bodyPr wrap="square" rtlCol="0">
              <a:spAutoFit/>
            </a:bodyPr>
            <a:lstStyle/>
            <a:p>
              <a:pPr algn="ctr"/>
              <a:r>
                <a:rPr lang="ja-JP" altLang="en-US" sz="1200" dirty="0"/>
                <a:t>ポインティング</a:t>
              </a:r>
              <a:endParaRPr lang="en-US" altLang="ja-JP" sz="1200" dirty="0"/>
            </a:p>
            <a:p>
              <a:pPr algn="ctr"/>
              <a:r>
                <a:rPr lang="ja-JP" altLang="en-US" sz="1200" dirty="0"/>
                <a:t>ターゲット</a:t>
              </a:r>
            </a:p>
          </p:txBody>
        </p:sp>
        <p:sp>
          <p:nvSpPr>
            <p:cNvPr id="53" name="テキスト ボックス 52"/>
            <p:cNvSpPr txBox="1"/>
            <p:nvPr/>
          </p:nvSpPr>
          <p:spPr>
            <a:xfrm>
              <a:off x="3995936" y="1916832"/>
              <a:ext cx="2160240" cy="338554"/>
            </a:xfrm>
            <a:prstGeom prst="rect">
              <a:avLst/>
            </a:prstGeom>
            <a:noFill/>
          </p:spPr>
          <p:txBody>
            <a:bodyPr wrap="square" rtlCol="0">
              <a:spAutoFit/>
            </a:bodyPr>
            <a:lstStyle/>
            <a:p>
              <a:pPr algn="ctr"/>
              <a:r>
                <a:rPr lang="en-US" altLang="ja-JP" sz="1600" dirty="0"/>
                <a:t>VSR = 1/1.04 〜 1.04</a:t>
              </a:r>
              <a:endParaRPr lang="ja-JP" altLang="en-US" sz="1600" dirty="0"/>
            </a:p>
          </p:txBody>
        </p:sp>
        <p:sp>
          <p:nvSpPr>
            <p:cNvPr id="54" name="テキスト ボックス 53"/>
            <p:cNvSpPr txBox="1"/>
            <p:nvPr/>
          </p:nvSpPr>
          <p:spPr>
            <a:xfrm>
              <a:off x="1852588" y="1916832"/>
              <a:ext cx="1152128" cy="338554"/>
            </a:xfrm>
            <a:prstGeom prst="rect">
              <a:avLst/>
            </a:prstGeom>
            <a:noFill/>
          </p:spPr>
          <p:txBody>
            <a:bodyPr wrap="square" rtlCol="0">
              <a:spAutoFit/>
            </a:bodyPr>
            <a:lstStyle/>
            <a:p>
              <a:pPr algn="ctr"/>
              <a:r>
                <a:rPr lang="en-US" altLang="ja-JP" sz="1600" dirty="0"/>
                <a:t>VSR = 1.0</a:t>
              </a:r>
              <a:endParaRPr lang="ja-JP" altLang="en-US" sz="1600" dirty="0"/>
            </a:p>
          </p:txBody>
        </p:sp>
        <p:grpSp>
          <p:nvGrpSpPr>
            <p:cNvPr id="55" name="グループ化 54"/>
            <p:cNvGrpSpPr/>
            <p:nvPr/>
          </p:nvGrpSpPr>
          <p:grpSpPr>
            <a:xfrm>
              <a:off x="4865246" y="2314726"/>
              <a:ext cx="36000" cy="735729"/>
              <a:chOff x="2412226" y="2320552"/>
              <a:chExt cx="36000" cy="735729"/>
            </a:xfrm>
          </p:grpSpPr>
          <p:sp>
            <p:nvSpPr>
              <p:cNvPr id="56" name="正方形/長方形 55"/>
              <p:cNvSpPr>
                <a:spLocks noChangeAspect="1"/>
              </p:cNvSpPr>
              <p:nvPr/>
            </p:nvSpPr>
            <p:spPr>
              <a:xfrm>
                <a:off x="2412226" y="2673067"/>
                <a:ext cx="3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bg1"/>
                  </a:solidFill>
                </a:endParaRPr>
              </a:p>
            </p:txBody>
          </p:sp>
          <p:sp>
            <p:nvSpPr>
              <p:cNvPr id="57" name="正方形/長方形 56"/>
              <p:cNvSpPr>
                <a:spLocks noChangeAspect="1"/>
              </p:cNvSpPr>
              <p:nvPr/>
            </p:nvSpPr>
            <p:spPr>
              <a:xfrm>
                <a:off x="2421226" y="303828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正方形/長方形 57"/>
              <p:cNvSpPr>
                <a:spLocks noChangeAspect="1"/>
              </p:cNvSpPr>
              <p:nvPr/>
            </p:nvSpPr>
            <p:spPr>
              <a:xfrm>
                <a:off x="2421226" y="2756270"/>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正方形/長方形 58"/>
              <p:cNvSpPr>
                <a:spLocks noChangeAspect="1"/>
              </p:cNvSpPr>
              <p:nvPr/>
            </p:nvSpPr>
            <p:spPr>
              <a:xfrm>
                <a:off x="2421226" y="2826773"/>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正方形/長方形 59"/>
              <p:cNvSpPr>
                <a:spLocks noChangeAspect="1"/>
              </p:cNvSpPr>
              <p:nvPr/>
            </p:nvSpPr>
            <p:spPr>
              <a:xfrm>
                <a:off x="2421226" y="2967779"/>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1" name="正方形/長方形 60"/>
              <p:cNvSpPr>
                <a:spLocks noChangeAspect="1"/>
              </p:cNvSpPr>
              <p:nvPr/>
            </p:nvSpPr>
            <p:spPr>
              <a:xfrm>
                <a:off x="2421226" y="2897276"/>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2" name="正方形/長方形 61"/>
              <p:cNvSpPr>
                <a:spLocks noChangeAspect="1"/>
              </p:cNvSpPr>
              <p:nvPr/>
            </p:nvSpPr>
            <p:spPr>
              <a:xfrm>
                <a:off x="2421226" y="2461558"/>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正方形/長方形 62"/>
              <p:cNvSpPr>
                <a:spLocks noChangeAspect="1"/>
              </p:cNvSpPr>
              <p:nvPr/>
            </p:nvSpPr>
            <p:spPr>
              <a:xfrm>
                <a:off x="2421226" y="2391055"/>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正方形/長方形 63"/>
              <p:cNvSpPr>
                <a:spLocks noChangeAspect="1"/>
              </p:cNvSpPr>
              <p:nvPr/>
            </p:nvSpPr>
            <p:spPr>
              <a:xfrm>
                <a:off x="2421226" y="2602564"/>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正方形/長方形 64"/>
              <p:cNvSpPr>
                <a:spLocks noChangeAspect="1"/>
              </p:cNvSpPr>
              <p:nvPr/>
            </p:nvSpPr>
            <p:spPr>
              <a:xfrm>
                <a:off x="2421226" y="253206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正方形/長方形 65"/>
              <p:cNvSpPr>
                <a:spLocks noChangeAspect="1"/>
              </p:cNvSpPr>
              <p:nvPr/>
            </p:nvSpPr>
            <p:spPr>
              <a:xfrm>
                <a:off x="2421226" y="2320552"/>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67" name="グループ化 66"/>
            <p:cNvGrpSpPr/>
            <p:nvPr/>
          </p:nvGrpSpPr>
          <p:grpSpPr>
            <a:xfrm>
              <a:off x="6413492" y="2311792"/>
              <a:ext cx="36000" cy="735729"/>
              <a:chOff x="2412226" y="2320552"/>
              <a:chExt cx="36000" cy="735729"/>
            </a:xfrm>
          </p:grpSpPr>
          <p:sp>
            <p:nvSpPr>
              <p:cNvPr id="68" name="正方形/長方形 67"/>
              <p:cNvSpPr>
                <a:spLocks noChangeAspect="1"/>
              </p:cNvSpPr>
              <p:nvPr/>
            </p:nvSpPr>
            <p:spPr>
              <a:xfrm>
                <a:off x="2412226" y="2673067"/>
                <a:ext cx="36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schemeClr val="bg1"/>
                  </a:solidFill>
                </a:endParaRPr>
              </a:p>
            </p:txBody>
          </p:sp>
          <p:sp>
            <p:nvSpPr>
              <p:cNvPr id="69" name="正方形/長方形 68"/>
              <p:cNvSpPr>
                <a:spLocks noChangeAspect="1"/>
              </p:cNvSpPr>
              <p:nvPr/>
            </p:nvSpPr>
            <p:spPr>
              <a:xfrm>
                <a:off x="2421226" y="303828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0" name="正方形/長方形 69"/>
              <p:cNvSpPr>
                <a:spLocks noChangeAspect="1"/>
              </p:cNvSpPr>
              <p:nvPr/>
            </p:nvSpPr>
            <p:spPr>
              <a:xfrm>
                <a:off x="2421226" y="2756270"/>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1" name="正方形/長方形 70"/>
              <p:cNvSpPr>
                <a:spLocks noChangeAspect="1"/>
              </p:cNvSpPr>
              <p:nvPr/>
            </p:nvSpPr>
            <p:spPr>
              <a:xfrm>
                <a:off x="2421226" y="2826773"/>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2" name="正方形/長方形 71"/>
              <p:cNvSpPr>
                <a:spLocks noChangeAspect="1"/>
              </p:cNvSpPr>
              <p:nvPr/>
            </p:nvSpPr>
            <p:spPr>
              <a:xfrm>
                <a:off x="2421226" y="2967779"/>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3" name="正方形/長方形 72"/>
              <p:cNvSpPr>
                <a:spLocks noChangeAspect="1"/>
              </p:cNvSpPr>
              <p:nvPr/>
            </p:nvSpPr>
            <p:spPr>
              <a:xfrm>
                <a:off x="2421226" y="2897276"/>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4" name="正方形/長方形 73"/>
              <p:cNvSpPr>
                <a:spLocks noChangeAspect="1"/>
              </p:cNvSpPr>
              <p:nvPr/>
            </p:nvSpPr>
            <p:spPr>
              <a:xfrm>
                <a:off x="2421226" y="2461558"/>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5" name="正方形/長方形 74"/>
              <p:cNvSpPr>
                <a:spLocks noChangeAspect="1"/>
              </p:cNvSpPr>
              <p:nvPr/>
            </p:nvSpPr>
            <p:spPr>
              <a:xfrm>
                <a:off x="2421226" y="2391055"/>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6" name="正方形/長方形 75"/>
              <p:cNvSpPr>
                <a:spLocks noChangeAspect="1"/>
              </p:cNvSpPr>
              <p:nvPr/>
            </p:nvSpPr>
            <p:spPr>
              <a:xfrm>
                <a:off x="2421226" y="2602564"/>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7" name="正方形/長方形 76"/>
              <p:cNvSpPr>
                <a:spLocks noChangeAspect="1"/>
              </p:cNvSpPr>
              <p:nvPr/>
            </p:nvSpPr>
            <p:spPr>
              <a:xfrm>
                <a:off x="2421226" y="2532061"/>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8" name="正方形/長方形 77"/>
              <p:cNvSpPr>
                <a:spLocks noChangeAspect="1"/>
              </p:cNvSpPr>
              <p:nvPr/>
            </p:nvSpPr>
            <p:spPr>
              <a:xfrm>
                <a:off x="2421226" y="2320552"/>
                <a:ext cx="18000"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sp>
        <p:nvSpPr>
          <p:cNvPr id="81" name="コンテンツ プレースホルダー 2"/>
          <p:cNvSpPr txBox="1">
            <a:spLocks/>
          </p:cNvSpPr>
          <p:nvPr/>
        </p:nvSpPr>
        <p:spPr>
          <a:xfrm>
            <a:off x="691891" y="2021758"/>
            <a:ext cx="3821352" cy="491842"/>
          </a:xfrm>
          <a:prstGeom prst="rect">
            <a:avLst/>
          </a:prstGeom>
        </p:spPr>
        <p:txBody>
          <a:bodyPr>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ja-JP" altLang="en-US" sz="2400" dirty="0">
                <a:latin typeface="+mn-ea"/>
              </a:rPr>
              <a:t>頭部ポインティング課題</a:t>
            </a:r>
            <a:endParaRPr lang="en-US" altLang="ja-JP" sz="2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pic>
        <p:nvPicPr>
          <p:cNvPr id="82" name="図 81">
            <a:extLst>
              <a:ext uri="{FF2B5EF4-FFF2-40B4-BE49-F238E27FC236}">
                <a16:creationId xmlns:a16="http://schemas.microsoft.com/office/drawing/2014/main" id="{03E7A447-42EB-4315-87A2-E269D49335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31008" y="2243439"/>
            <a:ext cx="4751705" cy="3578225"/>
          </a:xfrm>
          <a:prstGeom prst="rect">
            <a:avLst/>
          </a:prstGeom>
          <a:noFill/>
          <a:ln>
            <a:noFill/>
          </a:ln>
        </p:spPr>
      </p:pic>
    </p:spTree>
    <p:extLst>
      <p:ext uri="{BB962C8B-B14F-4D97-AF65-F5344CB8AC3E}">
        <p14:creationId xmlns:p14="http://schemas.microsoft.com/office/powerpoint/2010/main" val="179319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能動運動実験：結果</a:t>
            </a:r>
            <a:endParaRPr kumimoji="1" lang="ja-JP" altLang="en-US" dirty="0"/>
          </a:p>
        </p:txBody>
      </p:sp>
      <p:sp>
        <p:nvSpPr>
          <p:cNvPr id="5" name="スライド番号プレースホルダー 4"/>
          <p:cNvSpPr>
            <a:spLocks noGrp="1"/>
          </p:cNvSpPr>
          <p:nvPr>
            <p:ph type="sldNum" sz="quarter" idx="12"/>
          </p:nvPr>
        </p:nvSpPr>
        <p:spPr/>
        <p:txBody>
          <a:bodyPr/>
          <a:lstStyle/>
          <a:p>
            <a:fld id="{983DBA4E-C18D-4183-9F2A-056318DD190E}" type="slidenum">
              <a:rPr kumimoji="1" lang="ja-JP" altLang="en-US" smtClean="0"/>
              <a:t>9</a:t>
            </a:fld>
            <a:endParaRPr kumimoji="1" lang="ja-JP" altLang="en-US" dirty="0"/>
          </a:p>
        </p:txBody>
      </p:sp>
      <p:pic>
        <p:nvPicPr>
          <p:cNvPr id="4" name="図 3"/>
          <p:cNvPicPr>
            <a:picLocks noChangeAspect="1"/>
          </p:cNvPicPr>
          <p:nvPr/>
        </p:nvPicPr>
        <p:blipFill>
          <a:blip r:embed="rId2"/>
          <a:stretch>
            <a:fillRect/>
          </a:stretch>
        </p:blipFill>
        <p:spPr>
          <a:xfrm>
            <a:off x="1384366" y="2088069"/>
            <a:ext cx="2136591" cy="4129638"/>
          </a:xfrm>
          <a:prstGeom prst="rect">
            <a:avLst/>
          </a:prstGeom>
        </p:spPr>
      </p:pic>
      <p:grpSp>
        <p:nvGrpSpPr>
          <p:cNvPr id="10" name="グループ化 9"/>
          <p:cNvGrpSpPr/>
          <p:nvPr/>
        </p:nvGrpSpPr>
        <p:grpSpPr>
          <a:xfrm>
            <a:off x="8087775" y="3206232"/>
            <a:ext cx="3597406" cy="1651202"/>
            <a:chOff x="1163341" y="5343212"/>
            <a:chExt cx="6972129" cy="1017247"/>
          </a:xfrm>
        </p:grpSpPr>
        <p:sp>
          <p:nvSpPr>
            <p:cNvPr id="11" name="テキスト ボックス 10"/>
            <p:cNvSpPr txBox="1"/>
            <p:nvPr/>
          </p:nvSpPr>
          <p:spPr>
            <a:xfrm>
              <a:off x="1228595" y="5483277"/>
              <a:ext cx="6841621" cy="739480"/>
            </a:xfrm>
            <a:prstGeom prst="rect">
              <a:avLst/>
            </a:prstGeom>
            <a:noFill/>
          </p:spPr>
          <p:txBody>
            <a:bodyPr wrap="square" rtlCol="0">
              <a:spAutoFit/>
            </a:bodyPr>
            <a:lstStyle/>
            <a:p>
              <a:pPr algn="ctr"/>
              <a:r>
                <a:rPr lang="ja-JP" altLang="en-US" sz="2400" dirty="0">
                  <a:latin typeface="+mn-ea"/>
                </a:rPr>
                <a:t>垂直視差が頭部ポインティング方向に影響を</a:t>
              </a:r>
              <a:endParaRPr lang="en-US" altLang="ja-JP" sz="2400" dirty="0">
                <a:latin typeface="+mn-ea"/>
              </a:endParaRPr>
            </a:p>
            <a:p>
              <a:pPr algn="ctr"/>
              <a:r>
                <a:rPr lang="ja-JP" altLang="en-US" sz="2400" dirty="0">
                  <a:latin typeface="+mn-ea"/>
                </a:rPr>
                <a:t>与えることが示された</a:t>
              </a:r>
            </a:p>
          </p:txBody>
        </p:sp>
        <p:sp>
          <p:nvSpPr>
            <p:cNvPr id="17" name="角丸四角形 16"/>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a:p>
          </p:txBody>
        </p:sp>
      </p:grpSp>
      <p:pic>
        <p:nvPicPr>
          <p:cNvPr id="3" name="図 2"/>
          <p:cNvPicPr>
            <a:picLocks noChangeAspect="1"/>
          </p:cNvPicPr>
          <p:nvPr/>
        </p:nvPicPr>
        <p:blipFill>
          <a:blip r:embed="rId3"/>
          <a:stretch>
            <a:fillRect/>
          </a:stretch>
        </p:blipFill>
        <p:spPr>
          <a:xfrm>
            <a:off x="4858404" y="2737123"/>
            <a:ext cx="2731179" cy="2316852"/>
          </a:xfrm>
          <a:prstGeom prst="rect">
            <a:avLst/>
          </a:prstGeom>
        </p:spPr>
      </p:pic>
      <p:sp>
        <p:nvSpPr>
          <p:cNvPr id="6" name="テキスト ボックス 5"/>
          <p:cNvSpPr txBox="1"/>
          <p:nvPr/>
        </p:nvSpPr>
        <p:spPr>
          <a:xfrm>
            <a:off x="5605731" y="5070988"/>
            <a:ext cx="1236523" cy="400110"/>
          </a:xfrm>
          <a:prstGeom prst="rect">
            <a:avLst/>
          </a:prstGeom>
          <a:noFill/>
        </p:spPr>
        <p:txBody>
          <a:bodyPr wrap="square" rtlCol="0">
            <a:spAutoFit/>
          </a:bodyPr>
          <a:lstStyle/>
          <a:p>
            <a:pPr algn="ctr"/>
            <a:r>
              <a:rPr lang="en-US" altLang="ja-JP" sz="2000" dirty="0">
                <a:solidFill>
                  <a:schemeClr val="tx1">
                    <a:lumMod val="95000"/>
                    <a:lumOff val="5000"/>
                  </a:schemeClr>
                </a:solidFill>
                <a:latin typeface="+mn-ea"/>
              </a:rPr>
              <a:t>VSR</a:t>
            </a:r>
            <a:endParaRPr lang="ja-JP" altLang="en-US" sz="2000" dirty="0">
              <a:solidFill>
                <a:schemeClr val="tx1">
                  <a:lumMod val="95000"/>
                  <a:lumOff val="5000"/>
                </a:schemeClr>
              </a:solidFill>
              <a:latin typeface="+mn-ea"/>
            </a:endParaRPr>
          </a:p>
        </p:txBody>
      </p:sp>
      <p:sp>
        <p:nvSpPr>
          <p:cNvPr id="12" name="テキスト ボックス 11">
            <a:extLst>
              <a:ext uri="{FF2B5EF4-FFF2-40B4-BE49-F238E27FC236}">
                <a16:creationId xmlns:a16="http://schemas.microsoft.com/office/drawing/2014/main" id="{842C30F3-BF70-4BD4-B5D7-D940F87EBF51}"/>
              </a:ext>
            </a:extLst>
          </p:cNvPr>
          <p:cNvSpPr txBox="1"/>
          <p:nvPr/>
        </p:nvSpPr>
        <p:spPr>
          <a:xfrm rot="16200000">
            <a:off x="3727482" y="3576102"/>
            <a:ext cx="1447628" cy="707886"/>
          </a:xfrm>
          <a:prstGeom prst="rect">
            <a:avLst/>
          </a:prstGeom>
          <a:noFill/>
        </p:spPr>
        <p:txBody>
          <a:bodyPr wrap="square" rtlCol="0">
            <a:spAutoFit/>
          </a:bodyPr>
          <a:lstStyle/>
          <a:p>
            <a:pPr algn="ctr"/>
            <a:r>
              <a:rPr lang="ja-JP" altLang="en-US" sz="2000" dirty="0">
                <a:solidFill>
                  <a:schemeClr val="tx1">
                    <a:lumMod val="95000"/>
                    <a:lumOff val="5000"/>
                  </a:schemeClr>
                </a:solidFill>
                <a:latin typeface="+mn-ea"/>
              </a:rPr>
              <a:t>基準からの頭部方向</a:t>
            </a:r>
          </a:p>
        </p:txBody>
      </p:sp>
    </p:spTree>
    <p:extLst>
      <p:ext uri="{BB962C8B-B14F-4D97-AF65-F5344CB8AC3E}">
        <p14:creationId xmlns:p14="http://schemas.microsoft.com/office/powerpoint/2010/main" val="13663481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1460</TotalTime>
  <Words>1169</Words>
  <Application>Microsoft Office PowerPoint</Application>
  <PresentationFormat>ワイド画面</PresentationFormat>
  <Paragraphs>249</Paragraphs>
  <Slides>32</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32</vt:i4>
      </vt:variant>
    </vt:vector>
  </HeadingPairs>
  <TitlesOfParts>
    <vt:vector size="42" baseType="lpstr">
      <vt:lpstr>Arial Unicode MS</vt:lpstr>
      <vt:lpstr>ＭＳ Ｐゴシック</vt:lpstr>
      <vt:lpstr>游ゴシック</vt:lpstr>
      <vt:lpstr>Arial</vt:lpstr>
      <vt:lpstr>Calibri</vt:lpstr>
      <vt:lpstr>Calibri Light</vt:lpstr>
      <vt:lpstr>Tw Cen MT</vt:lpstr>
      <vt:lpstr>Wingdings</vt:lpstr>
      <vt:lpstr>レトロスペクト</vt:lpstr>
      <vt:lpstr>回路</vt:lpstr>
      <vt:lpstr>徳島大学 大学院社会産業理工学研究部理工学域 光応用系光情報システム分野 特任助教 公募</vt:lpstr>
      <vt:lpstr>PowerPoint プレゼンテーション</vt:lpstr>
      <vt:lpstr>これまでの研究成果</vt:lpstr>
      <vt:lpstr>これまでの研究成果</vt:lpstr>
      <vt:lpstr>視線方向 ≠ 頭部方向</vt:lpstr>
      <vt:lpstr>垂直視差と頭部中心方向</vt:lpstr>
      <vt:lpstr>知覚と行動</vt:lpstr>
      <vt:lpstr>実験：頭部運動への両眼視差の影響</vt:lpstr>
      <vt:lpstr>能動運動実験：結果</vt:lpstr>
      <vt:lpstr>実験：受動的運動への両眼視差の影響</vt:lpstr>
      <vt:lpstr>受動運動：結果</vt:lpstr>
      <vt:lpstr>考察：行動における両眼視差の働き</vt:lpstr>
      <vt:lpstr>これまでの研究成果</vt:lpstr>
      <vt:lpstr>感情と視覚的注意</vt:lpstr>
      <vt:lpstr>研究のアプローチ</vt:lpstr>
      <vt:lpstr>結果</vt:lpstr>
      <vt:lpstr>これまでの研究成果</vt:lpstr>
      <vt:lpstr>感情の身体性</vt:lpstr>
      <vt:lpstr>意思決定への身体変化（情動）の影響</vt:lpstr>
      <vt:lpstr>他者感情推定時の身体変化</vt:lpstr>
      <vt:lpstr>瞬きの同期実験</vt:lpstr>
      <vt:lpstr>これまでの研究成果</vt:lpstr>
      <vt:lpstr>今後の研究計画および教育の抱負</vt:lpstr>
      <vt:lpstr>研究計画</vt:lpstr>
      <vt:lpstr>１．周辺情報による空間構造知覚の改善</vt:lpstr>
      <vt:lpstr>１．周辺情報による空間構造知覚の改善</vt:lpstr>
      <vt:lpstr>２．身体状態の把握や行動応答の利用</vt:lpstr>
      <vt:lpstr>３．映像呈示方法の個人差の検討</vt:lpstr>
      <vt:lpstr>教育経験</vt:lpstr>
      <vt:lpstr>教育の抱負</vt:lpstr>
      <vt:lpstr>教育の抱負</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徳島大学 大学院社会産業理工学研究部理工学域光応用系光情報システム分野 特任助教 公募</dc:title>
  <dc:creator>亮 前川</dc:creator>
  <cp:lastModifiedBy>亮 前川</cp:lastModifiedBy>
  <cp:revision>120</cp:revision>
  <dcterms:created xsi:type="dcterms:W3CDTF">2019-03-21T13:46:41Z</dcterms:created>
  <dcterms:modified xsi:type="dcterms:W3CDTF">2019-03-29T01:35:35Z</dcterms:modified>
</cp:coreProperties>
</file>